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</p:sldMasterIdLst>
  <p:notesMasterIdLst>
    <p:notesMasterId r:id="rId21"/>
  </p:notesMasterIdLst>
  <p:handoutMasterIdLst>
    <p:handoutMasterId r:id="rId22"/>
  </p:handoutMasterIdLst>
  <p:sldIdLst>
    <p:sldId id="363" r:id="rId5"/>
    <p:sldId id="511" r:id="rId6"/>
    <p:sldId id="516" r:id="rId7"/>
    <p:sldId id="519" r:id="rId8"/>
    <p:sldId id="512" r:id="rId9"/>
    <p:sldId id="518" r:id="rId10"/>
    <p:sldId id="509" r:id="rId11"/>
    <p:sldId id="514" r:id="rId12"/>
    <p:sldId id="515" r:id="rId13"/>
    <p:sldId id="522" r:id="rId14"/>
    <p:sldId id="517" r:id="rId15"/>
    <p:sldId id="465" r:id="rId16"/>
    <p:sldId id="520" r:id="rId17"/>
    <p:sldId id="521" r:id="rId18"/>
    <p:sldId id="502" r:id="rId19"/>
    <p:sldId id="504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CC"/>
    <a:srgbClr val="33CCFF"/>
    <a:srgbClr val="9999FF"/>
    <a:srgbClr val="FFFF00"/>
    <a:srgbClr val="FF0000"/>
    <a:srgbClr val="FF9900"/>
    <a:srgbClr val="9966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9" autoAdjust="0"/>
    <p:restoredTop sz="96188" autoAdjust="0"/>
  </p:normalViewPr>
  <p:slideViewPr>
    <p:cSldViewPr snapToGrid="0">
      <p:cViewPr varScale="1">
        <p:scale>
          <a:sx n="151" d="100"/>
          <a:sy n="151" d="100"/>
        </p:scale>
        <p:origin x="26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2712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4" y="2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991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4" y="8829991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E112F1-4A45-43B9-BB85-63530C6FFA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6813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5" tIns="46463" rIns="92925" bIns="46463" numCol="1" anchor="t" anchorCtr="0" compatLnSpc="1">
            <a:prstTxWarp prst="textNoShape">
              <a:avLst/>
            </a:prstTxWarp>
          </a:bodyPr>
          <a:lstStyle>
            <a:lvl1pPr defTabSz="930149">
              <a:defRPr sz="1200"/>
            </a:lvl1pPr>
          </a:lstStyle>
          <a:p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4" y="2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5" tIns="46463" rIns="92925" bIns="46463" numCol="1" anchor="t" anchorCtr="0" compatLnSpc="1">
            <a:prstTxWarp prst="textNoShape">
              <a:avLst/>
            </a:prstTxWarp>
          </a:bodyPr>
          <a:lstStyle>
            <a:lvl1pPr algn="r" defTabSz="930149">
              <a:defRPr sz="1200"/>
            </a:lvl1pPr>
          </a:lstStyle>
          <a:p>
            <a:endParaRPr lang="en-US" alt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5792"/>
            <a:ext cx="5607684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5" tIns="46463" rIns="92925" bIns="464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991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5" tIns="46463" rIns="92925" bIns="46463" numCol="1" anchor="b" anchorCtr="0" compatLnSpc="1">
            <a:prstTxWarp prst="textNoShape">
              <a:avLst/>
            </a:prstTxWarp>
          </a:bodyPr>
          <a:lstStyle>
            <a:lvl1pPr defTabSz="930149">
              <a:defRPr sz="1200"/>
            </a:lvl1pPr>
          </a:lstStyle>
          <a:p>
            <a:endParaRPr lang="en-US" alt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4" y="8829991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5" tIns="46463" rIns="92925" bIns="46463" numCol="1" anchor="b" anchorCtr="0" compatLnSpc="1">
            <a:prstTxWarp prst="textNoShape">
              <a:avLst/>
            </a:prstTxWarp>
          </a:bodyPr>
          <a:lstStyle>
            <a:lvl1pPr algn="r" defTabSz="930149">
              <a:defRPr sz="1200"/>
            </a:lvl1pPr>
          </a:lstStyle>
          <a:p>
            <a:fld id="{598F580E-CA0A-4FFE-90EC-00961EC1CE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9216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AB3587-B6A9-4D15-B05B-D3B84FB9D2C3}" type="slidenum">
              <a:rPr lang="en-US" altLang="en-US">
                <a:solidFill>
                  <a:srgbClr val="FFFFFF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509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D98ACE-AA89-41FE-A5F6-93FEDE9DDE78}" type="datetime1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3/24/21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0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56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995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373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641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AB3587-B6A9-4D15-B05B-D3B84FB9D2C3}" type="slidenum">
              <a:rPr lang="en-US" altLang="en-US">
                <a:solidFill>
                  <a:srgbClr val="FFFFFF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509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D98ACE-AA89-41FE-A5F6-93FEDE9DDE78}" type="datetime1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3/24/21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0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7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500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59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812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772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597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589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9294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054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Calibri" panose="020F0502020204030204" pitchFamily="34" charset="0"/>
                <a:cs typeface="+mn-cs"/>
              </a:defRPr>
            </a:lvl1pPr>
          </a:lstStyle>
          <a:p>
            <a:endParaRPr lang="en-US" altLang="en-US" dirty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46CD7A9-2FCD-4B65-A3B6-CC6D298BB73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352675" y="1143000"/>
            <a:ext cx="6105525" cy="2457450"/>
          </a:xfrm>
        </p:spPr>
        <p:txBody>
          <a:bodyPr anchor="t"/>
          <a:lstStyle>
            <a:lvl1pPr>
              <a:spcAft>
                <a:spcPct val="25000"/>
              </a:spcAft>
              <a:defRPr sz="32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5480" name="Picture 8" descr="The Commonwealth of Massachusetts state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125538"/>
            <a:ext cx="1479550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2065338" y="1165225"/>
            <a:ext cx="14287" cy="4557713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483" name="Line 11"/>
          <p:cNvSpPr>
            <a:spLocks noChangeShapeType="1"/>
          </p:cNvSpPr>
          <p:nvPr userDrawn="1"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221163"/>
          </a:xfrm>
        </p:spPr>
        <p:txBody>
          <a:bodyPr/>
          <a:lstStyle>
            <a:lvl1pPr>
              <a:buClrTx/>
              <a:defRPr>
                <a:latin typeface="Calibri" panose="020F0502020204030204" pitchFamily="34" charset="0"/>
              </a:defRPr>
            </a:lvl1pPr>
            <a:lvl2pPr>
              <a:buClrTx/>
              <a:defRPr>
                <a:latin typeface="Calibri" panose="020F0502020204030204" pitchFamily="34" charset="0"/>
              </a:defRPr>
            </a:lvl2pPr>
            <a:lvl3pPr>
              <a:buClrTx/>
              <a:defRPr>
                <a:latin typeface="Calibri" panose="020F0502020204030204" pitchFamily="34" charset="0"/>
              </a:defRPr>
            </a:lvl3pPr>
            <a:lvl4pPr>
              <a:buClrTx/>
              <a:defRPr>
                <a:latin typeface="Calibri" panose="020F0502020204030204" pitchFamily="34" charset="0"/>
              </a:defRPr>
            </a:lvl4pPr>
            <a:lvl5pPr>
              <a:buClrTx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CC764F-34DD-40DB-B424-6CB46B06759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47625"/>
            <a:ext cx="77343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3D1FD8-844F-4ED0-9BEB-322A4D9AB31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47625"/>
            <a:ext cx="77343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668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2FEECA-E198-4A15-985F-B27F3DEF9E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1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356350"/>
            <a:ext cx="2514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112004-29B0-4F42-904D-C75014AA1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0" y="609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DRAFT</a:t>
            </a:r>
            <a:r>
              <a:rPr lang="en-US" baseline="0" dirty="0">
                <a:solidFill>
                  <a:schemeClr val="bg1"/>
                </a:solidFill>
              </a:rPr>
              <a:t> – for Policy Development Only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7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47625"/>
            <a:ext cx="77343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75799" name="Picture 23" descr="The Commonwealth of Massachusetts state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217488"/>
            <a:ext cx="788987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57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0425" y="6594475"/>
            <a:ext cx="193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  <a:cs typeface="+mn-cs"/>
              </a:defRPr>
            </a:lvl1pPr>
          </a:lstStyle>
          <a:p>
            <a:fld id="{DD6868E7-522B-4D53-9E5A-4F5D756E589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>
            <a:off x="444500" y="1243013"/>
            <a:ext cx="8415338" cy="158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9" r:id="rId3"/>
    <p:sldLayoutId id="2147483660" r:id="rId4"/>
    <p:sldLayoutId id="2147483661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Tx/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the-massachusetts-lead-la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ohhs.ehs.state.ma.us/leadsafehom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335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altLang="en-US" sz="1200" b="1" dirty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white">
          <a:xfrm>
            <a:off x="474784" y="1040245"/>
            <a:ext cx="6172200" cy="156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Calibri" pitchFamily="34" charset="0"/>
              </a:rPr>
              <a:t>Commonwealth of Massachusetts</a:t>
            </a:r>
          </a:p>
          <a:p>
            <a:pPr algn="ctr">
              <a:spcAft>
                <a:spcPts val="1000"/>
              </a:spcAft>
            </a:pPr>
            <a:r>
              <a:rPr lang="en-US" altLang="en-US" sz="2800" b="1" i="1" dirty="0">
                <a:solidFill>
                  <a:schemeClr val="bg1"/>
                </a:solidFill>
                <a:latin typeface="Calibri" pitchFamily="34" charset="0"/>
              </a:rPr>
              <a:t>Department of Housing and Community Development</a:t>
            </a:r>
            <a:endParaRPr lang="en-US" alt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59965"/>
            <a:ext cx="14874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"/>
          <p:cNvSpPr>
            <a:spLocks noChangeArrowheads="1"/>
          </p:cNvSpPr>
          <p:nvPr/>
        </p:nvSpPr>
        <p:spPr bwMode="gray">
          <a:xfrm>
            <a:off x="4406900" y="6472238"/>
            <a:ext cx="368300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12004-29B0-4F42-904D-C75014AA12A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6906" y="3365112"/>
            <a:ext cx="7888288" cy="3492888"/>
          </a:xfrm>
        </p:spPr>
        <p:txBody>
          <a:bodyPr anchor="ctr"/>
          <a:lstStyle/>
          <a:p>
            <a:pPr algn="ctr"/>
            <a:r>
              <a:rPr lang="en-US" sz="3600" i="1" dirty="0">
                <a:solidFill>
                  <a:srgbClr val="003366"/>
                </a:solidFill>
              </a:rPr>
              <a:t>State Rental Assistance Overview</a:t>
            </a:r>
            <a:br>
              <a:rPr lang="en-US" sz="3600" i="1" dirty="0">
                <a:solidFill>
                  <a:srgbClr val="003366"/>
                </a:solidFill>
              </a:rPr>
            </a:br>
            <a:br>
              <a:rPr lang="en-US" sz="2000" i="1" dirty="0">
                <a:solidFill>
                  <a:srgbClr val="003366"/>
                </a:solidFill>
              </a:rPr>
            </a:br>
            <a:r>
              <a:rPr lang="en-US" sz="2000" i="1" dirty="0">
                <a:solidFill>
                  <a:srgbClr val="003366"/>
                </a:solidFill>
              </a:rPr>
              <a:t>March 25, 2021</a:t>
            </a:r>
            <a:br>
              <a:rPr lang="en-US" sz="2000" i="1" dirty="0">
                <a:solidFill>
                  <a:srgbClr val="003366"/>
                </a:solidFill>
              </a:rPr>
            </a:br>
            <a:endParaRPr lang="en-US" sz="200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089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Parties – No Voucher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47276D6-CC01-794C-A2E2-CE24D33F0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2064"/>
          <a:stretch/>
        </p:blipFill>
        <p:spPr>
          <a:xfrm>
            <a:off x="416304" y="2774685"/>
            <a:ext cx="8311391" cy="13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6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Parties with Voucher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47276D6-CC01-794C-A2E2-CE24D33F0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341" y="1509454"/>
            <a:ext cx="8311391" cy="46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0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D636D9-09DD-418D-8939-9A373B033AA8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F9F29-21E7-8D49-9DB2-A250512D2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313170"/>
            <a:ext cx="8449962" cy="5217497"/>
          </a:xfrm>
        </p:spPr>
        <p:txBody>
          <a:bodyPr/>
          <a:lstStyle/>
          <a:p>
            <a:r>
              <a:rPr lang="en-US" b="0" dirty="0"/>
              <a:t>This housing agency is NOT a party to the lease</a:t>
            </a:r>
          </a:p>
          <a:p>
            <a:pPr lvl="1"/>
            <a:r>
              <a:rPr lang="en-US" dirty="0"/>
              <a:t>Housing agency cannot enforce or terminate the lease</a:t>
            </a:r>
          </a:p>
          <a:p>
            <a:pPr lvl="1"/>
            <a:r>
              <a:rPr lang="en-US" b="0" dirty="0"/>
              <a:t>The housing provider should treat the tenant like any other tenant when it comes to lease violations, but keep the housing agency informed</a:t>
            </a:r>
          </a:p>
          <a:p>
            <a:pPr>
              <a:spcBef>
                <a:spcPts val="1080"/>
              </a:spcBef>
            </a:pPr>
            <a:r>
              <a:rPr lang="en-US" b="0" dirty="0"/>
              <a:t>The tenant is not responsible for voucher payments and the housing agency is not responsible for the tenant portion</a:t>
            </a:r>
          </a:p>
          <a:p>
            <a:pPr lvl="1"/>
            <a:r>
              <a:rPr lang="en-US" b="0" dirty="0"/>
              <a:t>As long as the contract between the housing </a:t>
            </a:r>
            <a:r>
              <a:rPr lang="en-US" dirty="0"/>
              <a:t>provider </a:t>
            </a:r>
            <a:r>
              <a:rPr lang="en-US" b="0" dirty="0"/>
              <a:t>and housing agency is in place and </a:t>
            </a:r>
            <a:r>
              <a:rPr lang="en-US" dirty="0"/>
              <a:t>the tenant is still a participant in the housing program</a:t>
            </a:r>
          </a:p>
          <a:p>
            <a:pPr lvl="1"/>
            <a:r>
              <a:rPr lang="en-US" dirty="0"/>
              <a:t>The most common reasons housing agencies may withhold payments or voucher payments may be low:</a:t>
            </a:r>
          </a:p>
          <a:p>
            <a:pPr lvl="2"/>
            <a:r>
              <a:rPr lang="en-US" dirty="0"/>
              <a:t>Waiting for signed contracts and/or the lease has been terminated</a:t>
            </a:r>
          </a:p>
          <a:p>
            <a:pPr lvl="2"/>
            <a:r>
              <a:rPr lang="en-US" dirty="0"/>
              <a:t>Inspection issues</a:t>
            </a:r>
          </a:p>
          <a:p>
            <a:pPr lvl="2"/>
            <a:r>
              <a:rPr lang="en-US" dirty="0"/>
              <a:t>Waiting for income verification to change the tenant’s portion of the rent</a:t>
            </a:r>
          </a:p>
          <a:p>
            <a:pPr lvl="2"/>
            <a:endParaRPr lang="en-US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0894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D46921-F269-B847-B307-6A45085AF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335872"/>
            <a:ext cx="8382000" cy="5390365"/>
          </a:xfrm>
        </p:spPr>
        <p:txBody>
          <a:bodyPr/>
          <a:lstStyle/>
          <a:p>
            <a:r>
              <a:rPr lang="en-US" b="0" dirty="0"/>
              <a:t>Additional language regarding the voucher</a:t>
            </a:r>
          </a:p>
          <a:p>
            <a:pPr lvl="1"/>
            <a:r>
              <a:rPr lang="en-US" b="0" dirty="0"/>
              <a:t>Clarifies that the tenant is responsible only for the tenant portion of the rent and the housing agency only responsible for the subsidy payment</a:t>
            </a:r>
          </a:p>
          <a:p>
            <a:pPr lvl="1"/>
            <a:r>
              <a:rPr lang="en-US" dirty="0"/>
              <a:t>Explains that only the housing agency can set the rent and tenant portion</a:t>
            </a:r>
            <a:endParaRPr lang="en-US" b="0" dirty="0"/>
          </a:p>
          <a:p>
            <a:pPr>
              <a:spcBef>
                <a:spcPts val="1200"/>
              </a:spcBef>
            </a:pPr>
            <a:r>
              <a:rPr lang="en-US" b="0" dirty="0"/>
              <a:t>Outlines how the lease can be terminated by either party</a:t>
            </a:r>
          </a:p>
          <a:p>
            <a:pPr lvl="1"/>
            <a:r>
              <a:rPr lang="en-US" dirty="0"/>
              <a:t>Leases automatically renew unless terminated</a:t>
            </a:r>
          </a:p>
          <a:p>
            <a:pPr lvl="1"/>
            <a:r>
              <a:rPr lang="en-US" dirty="0"/>
              <a:t>Does not add any additional requirements for termination due to lease violations</a:t>
            </a:r>
          </a:p>
          <a:p>
            <a:pPr>
              <a:spcBef>
                <a:spcPts val="1200"/>
              </a:spcBef>
            </a:pPr>
            <a:r>
              <a:rPr lang="en-US" b="0" dirty="0"/>
              <a:t>Largely silent on issues that concern most housing providers</a:t>
            </a:r>
          </a:p>
          <a:p>
            <a:pPr lvl="1"/>
            <a:r>
              <a:rPr lang="en-US" dirty="0"/>
              <a:t>For example, utilities, pets, altering the unit, smoking, etc.</a:t>
            </a:r>
            <a:endParaRPr lang="en-US" b="0" dirty="0"/>
          </a:p>
          <a:p>
            <a:pPr>
              <a:spcBef>
                <a:spcPts val="1200"/>
              </a:spcBef>
            </a:pPr>
            <a:r>
              <a:rPr lang="en-US" b="0" dirty="0"/>
              <a:t>Includes some basic tenant protections, language on domestic violence, and anti-discrimination clause</a:t>
            </a:r>
          </a:p>
          <a:p>
            <a:endParaRPr lang="en-US" b="0" dirty="0"/>
          </a:p>
          <a:p>
            <a:pPr lvl="1"/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56D71-B893-364A-B952-507BAD77C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EE494F-719F-F244-8EDB-ADD92E48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Leases/Lease Addendums in Voucher Programs</a:t>
            </a:r>
          </a:p>
        </p:txBody>
      </p:sp>
    </p:spTree>
    <p:extLst>
      <p:ext uri="{BB962C8B-B14F-4D97-AF65-F5344CB8AC3E}">
        <p14:creationId xmlns:p14="http://schemas.microsoft.com/office/powerpoint/2010/main" val="277703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767CEF-BCCF-1949-B1C8-CD9F9E67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333948"/>
            <a:ext cx="8382000" cy="526052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/>
              <a:t>Only the housing agency can set the rent and tenant portion of the rent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Housing providers may </a:t>
            </a:r>
            <a:r>
              <a:rPr lang="en-US" u="sng" dirty="0"/>
              <a:t>NOT</a:t>
            </a:r>
            <a:r>
              <a:rPr lang="en-US" dirty="0"/>
              <a:t> charge the tenant any rent in excess of the tenant portion, unless it’s for an amenity (like parking) and in the lease</a:t>
            </a:r>
          </a:p>
          <a:p>
            <a:pPr>
              <a:spcBef>
                <a:spcPts val="600"/>
              </a:spcBef>
            </a:pPr>
            <a:r>
              <a:rPr lang="en-US" b="0" dirty="0"/>
              <a:t>Outlines housing provider’s obligations to receive subsidy payments: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Verification that the tenant is still in the unit, unit is in compliance with the state sanitary code, tenant has no ownership interest, etc.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Provide housing agency copies of any notices to tenant or of a sale</a:t>
            </a:r>
          </a:p>
          <a:p>
            <a:pPr>
              <a:spcBef>
                <a:spcPts val="600"/>
              </a:spcBef>
            </a:pPr>
            <a:r>
              <a:rPr lang="en-US" b="0" dirty="0"/>
              <a:t>Housing agency will make voucher payments in a timely manner 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 long as the housing provider is in compliance with the contract and the tenant is a participant in the voucher program</a:t>
            </a:r>
            <a:endParaRPr lang="en-US" b="0" dirty="0"/>
          </a:p>
          <a:p>
            <a:pPr>
              <a:spcBef>
                <a:spcPts val="600"/>
              </a:spcBef>
            </a:pPr>
            <a:r>
              <a:rPr lang="en-US" b="0" dirty="0"/>
              <a:t>Notice that voucher payments are subject to appropriation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62D471-2712-D34E-9318-2DF5FDC98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0FE48A-1092-EA44-9269-79CF1411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with Housing Agency</a:t>
            </a:r>
          </a:p>
        </p:txBody>
      </p:sp>
    </p:spTree>
    <p:extLst>
      <p:ext uri="{BB962C8B-B14F-4D97-AF65-F5344CB8AC3E}">
        <p14:creationId xmlns:p14="http://schemas.microsoft.com/office/powerpoint/2010/main" val="358828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Positives of Vouchers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1EA00-9ECF-FE42-B3D0-33431928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350823"/>
            <a:ext cx="8460720" cy="52436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Housing providers cannot discriminate against voucher holders</a:t>
            </a:r>
          </a:p>
          <a:p>
            <a:pPr>
              <a:spcBef>
                <a:spcPts val="0"/>
              </a:spcBef>
            </a:pP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Households with vouchers are like any other household, except they’re low income</a:t>
            </a:r>
          </a:p>
          <a:p>
            <a:pPr>
              <a:spcBef>
                <a:spcPts val="0"/>
              </a:spcBef>
            </a:pP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Regardless of what happens to tenant’s income, rent will be paid</a:t>
            </a:r>
          </a:p>
          <a:p>
            <a:pPr>
              <a:spcBef>
                <a:spcPts val="0"/>
              </a:spcBef>
            </a:pP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Housing agency can add an extra layer of review and support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example, a housing inspection can be helpful to verify the state of the unit prior to move-in</a:t>
            </a:r>
            <a:endParaRPr lang="en-US" b="0" dirty="0"/>
          </a:p>
          <a:p>
            <a:pPr>
              <a:spcBef>
                <a:spcPts val="0"/>
              </a:spcBef>
            </a:pP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The housing provider’s relationship with the tenant is largely the same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9732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335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 altLang="en-US" sz="1200" b="1" dirty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white">
          <a:xfrm>
            <a:off x="474784" y="1040245"/>
            <a:ext cx="6172200" cy="156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en-US" sz="4800" b="1" dirty="0">
                <a:solidFill>
                  <a:schemeClr val="bg1"/>
                </a:solidFill>
                <a:latin typeface="Calibri" pitchFamily="34" charset="0"/>
              </a:rPr>
              <a:t>Thank you!</a:t>
            </a:r>
            <a:endParaRPr lang="en-US" alt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59965"/>
            <a:ext cx="14874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"/>
          <p:cNvSpPr>
            <a:spLocks noChangeArrowheads="1"/>
          </p:cNvSpPr>
          <p:nvPr/>
        </p:nvSpPr>
        <p:spPr bwMode="gray">
          <a:xfrm>
            <a:off x="4406900" y="6472238"/>
            <a:ext cx="368300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12004-29B0-4F42-904D-C75014AA12A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6906" y="3429000"/>
            <a:ext cx="7888288" cy="3429000"/>
          </a:xfrm>
        </p:spPr>
        <p:txBody>
          <a:bodyPr anchor="ctr"/>
          <a:lstStyle/>
          <a:p>
            <a:r>
              <a:rPr lang="en-US" sz="3200" i="1" dirty="0">
                <a:solidFill>
                  <a:srgbClr val="003366"/>
                </a:solidFill>
              </a:rPr>
              <a:t>Cecilia Woodworth</a:t>
            </a:r>
            <a:br>
              <a:rPr lang="en-US" sz="3200" i="1" dirty="0">
                <a:solidFill>
                  <a:srgbClr val="003366"/>
                </a:solidFill>
              </a:rPr>
            </a:br>
            <a:r>
              <a:rPr lang="en-US" sz="3200" i="1" dirty="0">
                <a:solidFill>
                  <a:srgbClr val="003366"/>
                </a:solidFill>
              </a:rPr>
              <a:t>Division of Rental Assistance</a:t>
            </a:r>
            <a:br>
              <a:rPr lang="en-US" sz="3200" i="1" dirty="0">
                <a:solidFill>
                  <a:srgbClr val="003366"/>
                </a:solidFill>
              </a:rPr>
            </a:br>
            <a:r>
              <a:rPr lang="en-US" sz="3200" i="1" dirty="0">
                <a:solidFill>
                  <a:srgbClr val="003366"/>
                </a:solidFill>
              </a:rPr>
              <a:t>Assistant Director, State Programs</a:t>
            </a:r>
            <a:br>
              <a:rPr lang="en-US" sz="3200" i="1" dirty="0">
                <a:solidFill>
                  <a:srgbClr val="003366"/>
                </a:solidFill>
              </a:rPr>
            </a:br>
            <a:r>
              <a:rPr lang="en-US" sz="3200" i="1" dirty="0">
                <a:solidFill>
                  <a:srgbClr val="003366"/>
                </a:solidFill>
              </a:rPr>
              <a:t>cecilia.woodworth@mass.gov</a:t>
            </a:r>
            <a:br>
              <a:rPr lang="en-US" sz="3200" i="1" dirty="0">
                <a:solidFill>
                  <a:srgbClr val="003366"/>
                </a:solidFill>
              </a:rPr>
            </a:br>
            <a:r>
              <a:rPr lang="en-US" sz="3200" i="1" dirty="0">
                <a:solidFill>
                  <a:srgbClr val="003366"/>
                </a:solidFill>
              </a:rPr>
              <a:t>617-573-1411</a:t>
            </a:r>
            <a:br>
              <a:rPr lang="en-US" sz="2000" i="1" dirty="0"/>
            </a:b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553695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Protected Classes in Massachusetts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1EA00-9ECF-FE42-B3D0-33431928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39"/>
            <a:ext cx="8382000" cy="5131435"/>
          </a:xfrm>
        </p:spPr>
        <p:txBody>
          <a:bodyPr numCol="2"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Familial Status (Children)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Race			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Color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National Origin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Religion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Sex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Disability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b="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Source of Income (Vouchers)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Sexual Orientation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Gender Identity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Marital Status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Veteran/Military Status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Genetic Information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dirty="0"/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221833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Housing Basics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1EA00-9ECF-FE42-B3D0-33431928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10" y="1334686"/>
            <a:ext cx="8234979" cy="5174466"/>
          </a:xfrm>
        </p:spPr>
        <p:txBody>
          <a:bodyPr numCol="1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0" dirty="0"/>
              <a:t>Fair housing aims to provide equal access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A housing provider must treat applicants and tenants equally regardless of whether they belong to a protected class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For example, a housing provider cannot require a higher credit score for applicants with a housing voucher or require a minimum earned income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0" dirty="0"/>
              <a:t>Housing providers must be willing to accept applications from anyone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For example, a housing provider cannot refuse to accept an application from someone with a housing voucher or steer applicants to specific units or neighborhoods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0" dirty="0"/>
              <a:t>Important to check internal bias to ensure everyone is being treated fairly and equally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0" dirty="0"/>
              <a:t>Ignorance is not an excuse!</a:t>
            </a:r>
          </a:p>
        </p:txBody>
      </p:sp>
    </p:spTree>
    <p:extLst>
      <p:ext uri="{BB962C8B-B14F-4D97-AF65-F5344CB8AC3E}">
        <p14:creationId xmlns:p14="http://schemas.microsoft.com/office/powerpoint/2010/main" val="94905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7B0B72-9B6C-4F45-A289-45EBD222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1608666"/>
            <a:ext cx="8113955" cy="4716829"/>
          </a:xfrm>
        </p:spPr>
        <p:txBody>
          <a:bodyPr/>
          <a:lstStyle/>
          <a:p>
            <a:r>
              <a:rPr lang="en-US" dirty="0"/>
              <a:t>Massachusetts Rental Voucher Program (MRVP)</a:t>
            </a:r>
          </a:p>
          <a:p>
            <a:pPr lvl="1"/>
            <a:r>
              <a:rPr lang="en-US" dirty="0"/>
              <a:t>Very similar to Section 8</a:t>
            </a:r>
          </a:p>
          <a:p>
            <a:r>
              <a:rPr lang="en-US" dirty="0"/>
              <a:t>Alternative Housing Voucher Program (AHVP)</a:t>
            </a:r>
          </a:p>
          <a:p>
            <a:pPr lvl="1"/>
            <a:r>
              <a:rPr lang="en-US" dirty="0"/>
              <a:t>Very similar to Section 8, but limited to non-elderly persons with disabilities</a:t>
            </a:r>
          </a:p>
          <a:p>
            <a:r>
              <a:rPr lang="en-US" dirty="0"/>
              <a:t>Department of Mental Health Rental Subsidy Program (DMHRSP)</a:t>
            </a:r>
          </a:p>
          <a:p>
            <a:pPr lvl="1"/>
            <a:r>
              <a:rPr lang="en-US" dirty="0"/>
              <a:t>Run in conjunction with the Department of Mental Health (DMH)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4441D-74AD-9841-BC54-8370FA3AC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86FC29-9E6A-3947-A6DF-91E4256D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Rental Assistance Programs</a:t>
            </a:r>
          </a:p>
        </p:txBody>
      </p:sp>
    </p:spTree>
    <p:extLst>
      <p:ext uri="{BB962C8B-B14F-4D97-AF65-F5344CB8AC3E}">
        <p14:creationId xmlns:p14="http://schemas.microsoft.com/office/powerpoint/2010/main" val="144060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Tenant Screening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1EA00-9ECF-FE42-B3D0-33431928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334686"/>
            <a:ext cx="8467195" cy="517446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Applicants with vouchers should not be subject to additional screening criteria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Note that households with vouchers are, by definition, low-income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Evaluate each applicant carefully and consider their ability to </a:t>
            </a:r>
            <a:r>
              <a:rPr lang="en-US" dirty="0"/>
              <a:t>uphold the lease requirements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Housing agencies do not screen voucher holders to see if they would be good tenants</a:t>
            </a:r>
          </a:p>
          <a:p>
            <a:pPr lvl="2">
              <a:spcBef>
                <a:spcPts val="0"/>
              </a:spcBef>
            </a:pPr>
            <a:r>
              <a:rPr lang="en-US" dirty="0"/>
              <a:t>For example, housing agencies do look at someone’s CORI as part of eligibility, but housing providers should not assume that anyone with a voucher has no CORI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Ask the housing agency questions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Ask to read contract and required lease/lease addendum, which vary by program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Ask about steps in the leasing process and timelines</a:t>
            </a:r>
          </a:p>
          <a:p>
            <a:pPr lvl="1">
              <a:spcBef>
                <a:spcPts val="0"/>
              </a:spcBef>
            </a:pPr>
            <a:endParaRPr lang="en-US" b="0" dirty="0"/>
          </a:p>
          <a:p>
            <a:pPr lvl="1"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9037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  <a:r>
              <a:rPr lang="en-US"/>
              <a:t>with Prospective Tenants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5CE4E3-66CA-C744-AFD7-2286C808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6222"/>
            <a:ext cx="8382000" cy="4759942"/>
          </a:xfrm>
        </p:spPr>
        <p:txBody>
          <a:bodyPr/>
          <a:lstStyle/>
          <a:p>
            <a:r>
              <a:rPr lang="en-US" b="0" dirty="0"/>
              <a:t>Housing provider can request first, last, and security from an applicant with a voucher – BUT</a:t>
            </a:r>
          </a:p>
          <a:p>
            <a:pPr lvl="1"/>
            <a:r>
              <a:rPr lang="en-US" dirty="0"/>
              <a:t>Voucher will pay portion of first month’s rent after move-in and last month’s rent at that time</a:t>
            </a:r>
          </a:p>
          <a:p>
            <a:pPr lvl="1"/>
            <a:r>
              <a:rPr lang="en-US" dirty="0"/>
              <a:t>If necessary, consider requesting only the tenant’s portion of the rent for first and last</a:t>
            </a:r>
          </a:p>
          <a:p>
            <a:pPr lvl="1"/>
            <a:r>
              <a:rPr lang="en-US" dirty="0"/>
              <a:t>If necessary, consider collecting security deposit over a longer period of time, such as six months</a:t>
            </a:r>
          </a:p>
          <a:p>
            <a:pPr marL="342900" lvl="1" indent="0"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Submit required paperwork to the housing agency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Includes information on unit, proof of ownership, W-9 (for tax purposes), and probably direct deposit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1069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1EA00-9ECF-FE42-B3D0-33431928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6979"/>
            <a:ext cx="8041341" cy="5088367"/>
          </a:xfrm>
        </p:spPr>
        <p:txBody>
          <a:bodyPr/>
          <a:lstStyle/>
          <a:p>
            <a:r>
              <a:rPr lang="en-US" dirty="0"/>
              <a:t>Every rental unit in Massachusetts must be in compliance with the State Sanitary Code and meet minimum requirements for human habitation.</a:t>
            </a:r>
            <a:endParaRPr lang="en-US" b="0" dirty="0"/>
          </a:p>
          <a:p>
            <a:r>
              <a:rPr lang="en-US" b="0" dirty="0"/>
              <a:t>State sanitary code inspection prior to occupancy</a:t>
            </a:r>
          </a:p>
          <a:p>
            <a:pPr lvl="1"/>
            <a:r>
              <a:rPr lang="en-US" dirty="0"/>
              <a:t>Provides verification that the unit is in compliance with existing state regulations</a:t>
            </a:r>
          </a:p>
          <a:p>
            <a:pPr lvl="1"/>
            <a:r>
              <a:rPr lang="en-US" dirty="0"/>
              <a:t>Housing provider must schedule with local Board of Health or Inspectional Services prior to occupancy</a:t>
            </a:r>
          </a:p>
          <a:p>
            <a:pPr lvl="1"/>
            <a:r>
              <a:rPr lang="en-US" dirty="0"/>
              <a:t>Nominal fee</a:t>
            </a:r>
          </a:p>
          <a:p>
            <a:pPr lvl="1"/>
            <a:r>
              <a:rPr lang="en-US" dirty="0"/>
              <a:t>As with a non-subsidized tenant, no further inspection is required unless the tenant reports violations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Massachusetts Lead Laws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1EA00-9ECF-FE42-B3D0-33431928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369653"/>
            <a:ext cx="8353144" cy="51045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Massachusetts Lead Law requires the removal or covering of lead paint hazards in homes built before 1978 where any children under 6 live.</a:t>
            </a: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Housing providers must provide notice to tenants prior to occupancy – but this does not mean that a unit doesn’t need to be de-leaded</a:t>
            </a:r>
          </a:p>
          <a:p>
            <a:pPr>
              <a:spcBef>
                <a:spcPts val="0"/>
              </a:spcBef>
            </a:pPr>
            <a:r>
              <a:rPr lang="en-US" b="0" dirty="0"/>
              <a:t>Housing providers can be held liable for lead poisoning even if the tenant signs a waiver or acknowledgement of presence of lead paint</a:t>
            </a:r>
          </a:p>
          <a:p>
            <a:pPr>
              <a:spcBef>
                <a:spcPts val="0"/>
              </a:spcBef>
            </a:pPr>
            <a:r>
              <a:rPr lang="en-US" b="0" dirty="0"/>
              <a:t>Housing providers cannot evict or refuse to rent to anyone because of lead paint or children under the age of 6</a:t>
            </a:r>
          </a:p>
          <a:p>
            <a:pPr>
              <a:spcBef>
                <a:spcPts val="0"/>
              </a:spcBef>
            </a:pPr>
            <a:r>
              <a:rPr lang="en-US" b="0" dirty="0"/>
              <a:t>Proper de-leading protects children and housing providers!</a:t>
            </a:r>
          </a:p>
          <a:p>
            <a:pPr>
              <a:spcBef>
                <a:spcPts val="0"/>
              </a:spcBef>
            </a:pPr>
            <a:r>
              <a:rPr lang="en-US" b="0" dirty="0">
                <a:hlinkClick r:id="rId3"/>
              </a:rPr>
              <a:t>https://</a:t>
            </a:r>
            <a:r>
              <a:rPr lang="en-US" b="0" dirty="0" err="1">
                <a:hlinkClick r:id="rId3"/>
              </a:rPr>
              <a:t>www.mass.gov</a:t>
            </a:r>
            <a:r>
              <a:rPr lang="en-US" b="0" dirty="0">
                <a:hlinkClick r:id="rId3"/>
              </a:rPr>
              <a:t>/the-</a:t>
            </a:r>
            <a:r>
              <a:rPr lang="en-US" b="0" dirty="0" err="1">
                <a:hlinkClick r:id="rId3"/>
              </a:rPr>
              <a:t>massachusetts</a:t>
            </a:r>
            <a:r>
              <a:rPr lang="en-US" b="0" dirty="0">
                <a:hlinkClick r:id="rId3"/>
              </a:rPr>
              <a:t>-lead-law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629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Paint – Voucher Programs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1EA00-9ECF-FE42-B3D0-33431928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1380411"/>
            <a:ext cx="8385417" cy="50830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Housing agency will verify that the unit is lead safe if there are children under the age of 6 in the household</a:t>
            </a:r>
          </a:p>
          <a:p>
            <a:pPr lvl="1">
              <a:spcBef>
                <a:spcPts val="0"/>
              </a:spcBef>
            </a:pPr>
            <a:r>
              <a:rPr lang="en-US" dirty="0"/>
              <a:t>Verification of de-leading/letter of lead compliance if built before 1978 (even if the unit/property has undergone extensive renovations)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Building permit for unit</a:t>
            </a:r>
            <a:r>
              <a:rPr lang="en-US" dirty="0"/>
              <a:t>s built after 1978</a:t>
            </a:r>
          </a:p>
          <a:p>
            <a:pPr>
              <a:spcBef>
                <a:spcPts val="0"/>
              </a:spcBef>
            </a:pPr>
            <a:endParaRPr lang="en-US" b="0" dirty="0"/>
          </a:p>
          <a:p>
            <a:pPr>
              <a:spcBef>
                <a:spcPts val="0"/>
              </a:spcBef>
            </a:pPr>
            <a:r>
              <a:rPr lang="en-US" b="0" dirty="0"/>
              <a:t>Housing agencies will verify lead safety documents in the Lead Safe Homes database</a:t>
            </a:r>
          </a:p>
          <a:p>
            <a:pPr lvl="1">
              <a:spcBef>
                <a:spcPts val="0"/>
              </a:spcBef>
            </a:pPr>
            <a:r>
              <a:rPr lang="en-US" dirty="0"/>
              <a:t>Anyone can search the database to verify if a unit/home has been de-leaded or if there have been subsequent issues</a:t>
            </a:r>
          </a:p>
          <a:p>
            <a:pPr lvl="1">
              <a:spcBef>
                <a:spcPts val="0"/>
              </a:spcBef>
            </a:pP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eohhs.ehs.state.ma.us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leadsafehomes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60590210"/>
      </p:ext>
    </p:extLst>
  </p:cSld>
  <p:clrMapOvr>
    <a:masterClrMapping/>
  </p:clrMapOvr>
</p:sld>
</file>

<file path=ppt/theme/theme1.xml><?xml version="1.0" encoding="utf-8"?>
<a:theme xmlns:a="http://schemas.openxmlformats.org/drawingml/2006/main" name="itdpowerpoint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7BBA91042F24CA69A70C5C4B0455F" ma:contentTypeVersion="12" ma:contentTypeDescription="Create a new document." ma:contentTypeScope="" ma:versionID="bd3201d1b92f98017b7e430584bdcc13">
  <xsd:schema xmlns:xsd="http://www.w3.org/2001/XMLSchema" xmlns:xs="http://www.w3.org/2001/XMLSchema" xmlns:p="http://schemas.microsoft.com/office/2006/metadata/properties" xmlns:ns2="fcc50f2b-efb3-4af3-b045-69210ce4cbd5" xmlns:ns3="34d6010a-cdd1-4602-bc24-824af8307ece" targetNamespace="http://schemas.microsoft.com/office/2006/metadata/properties" ma:root="true" ma:fieldsID="7e393cc3852e41e876bdb4da94476b97" ns2:_="" ns3:_="">
    <xsd:import namespace="fcc50f2b-efb3-4af3-b045-69210ce4cbd5"/>
    <xsd:import namespace="34d6010a-cdd1-4602-bc24-824af8307e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50f2b-efb3-4af3-b045-69210ce4cb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6010a-cdd1-4602-bc24-824af8307e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3E2894-9742-4219-8F7E-F4C11C88B1A2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5a563d6e-8e66-4880-9dbf-03fcf3403880"/>
    <ds:schemaRef ds:uri="57ccaf4a-d2d6-41cd-bac6-a8af06e3f8f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7DB2B4E-F647-4AE9-A4A1-1126643DD8E8}"/>
</file>

<file path=customXml/itemProps3.xml><?xml version="1.0" encoding="utf-8"?>
<ds:datastoreItem xmlns:ds="http://schemas.openxmlformats.org/officeDocument/2006/customXml" ds:itemID="{84D1046D-B5A4-4FF8-8141-D4850375D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itdpowerpointtemplate</Template>
  <TotalTime>17629</TotalTime>
  <Words>1257</Words>
  <Application>Microsoft Macintosh PowerPoint</Application>
  <PresentationFormat>On-screen Show (4:3)</PresentationFormat>
  <Paragraphs>149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itdpowerpointtemplate</vt:lpstr>
      <vt:lpstr>State Rental Assistance Overview  March 25, 2021 </vt:lpstr>
      <vt:lpstr>Protected Classes in Massachusetts</vt:lpstr>
      <vt:lpstr>Fair Housing Basics</vt:lpstr>
      <vt:lpstr>State Rental Assistance Programs</vt:lpstr>
      <vt:lpstr>Tenant Screening</vt:lpstr>
      <vt:lpstr>Next Steps with Prospective Tenants</vt:lpstr>
      <vt:lpstr>Inspection</vt:lpstr>
      <vt:lpstr>Massachusetts Lead Laws</vt:lpstr>
      <vt:lpstr>Lead Paint – Voucher Programs</vt:lpstr>
      <vt:lpstr>Relationship Between Parties – No Voucher</vt:lpstr>
      <vt:lpstr>Relationship Between Parties with Voucher</vt:lpstr>
      <vt:lpstr>Relationship Between Parties</vt:lpstr>
      <vt:lpstr>Leases/Lease Addendums in Voucher Programs</vt:lpstr>
      <vt:lpstr>Contract with Housing Agency</vt:lpstr>
      <vt:lpstr>Positives of Vouchers</vt:lpstr>
      <vt:lpstr>Cecilia Woodworth Division of Rental Assistance Assistant Director, State Programs cecilia.woodworth@mass.gov 617-573-1411 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EMC SourceOne Rollout ITD 10 User Pilot</dc:title>
  <dc:creator>itdlocal</dc:creator>
  <dc:description>Edited project list on slide 7 -- Proposed Bond IV Projects.</dc:description>
  <cp:lastModifiedBy>Woodworth, Cecilia (OCD)</cp:lastModifiedBy>
  <cp:revision>989</cp:revision>
  <cp:lastPrinted>2016-12-09T19:22:12Z</cp:lastPrinted>
  <dcterms:created xsi:type="dcterms:W3CDTF">2014-08-18T00:55:49Z</dcterms:created>
  <dcterms:modified xsi:type="dcterms:W3CDTF">2021-03-24T17:23:09Z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0x0101001087BBA91042F24CA69A70C5C4B0455F</vt:lpwstr>
  </property>
</Properties>
</file>