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16" r:id="rId3"/>
    <p:sldId id="311" r:id="rId4"/>
    <p:sldId id="303" r:id="rId5"/>
    <p:sldId id="309" r:id="rId6"/>
    <p:sldId id="295" r:id="rId7"/>
    <p:sldId id="297" r:id="rId8"/>
    <p:sldId id="324" r:id="rId9"/>
    <p:sldId id="299" r:id="rId10"/>
    <p:sldId id="300" r:id="rId11"/>
    <p:sldId id="313" r:id="rId12"/>
    <p:sldId id="276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BE4"/>
    <a:srgbClr val="2129E4"/>
    <a:srgbClr val="18BFC2"/>
    <a:srgbClr val="2E40E4"/>
    <a:srgbClr val="83C356"/>
    <a:srgbClr val="3651C3"/>
    <a:srgbClr val="D38B10"/>
    <a:srgbClr val="C37A16"/>
    <a:srgbClr val="C32F24"/>
    <a:srgbClr val="E33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5827" autoAdjust="0"/>
  </p:normalViewPr>
  <p:slideViewPr>
    <p:cSldViewPr snapToGrid="0">
      <p:cViewPr varScale="1">
        <p:scale>
          <a:sx n="109" d="100"/>
          <a:sy n="109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4BB80-2E2C-4E63-9F2A-BE36F3DB0740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F5668-40A2-4CB3-83C4-E3A5F137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F990-FB13-4639-8574-CA7F810CB090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82105-5285-4BF0-A547-450B25346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6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87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4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</a:t>
            </a:r>
            <a:r>
              <a:rPr lang="en-US" baseline="0" dirty="0"/>
              <a:t> Primary Palette, good for any MBHP presentation. Choose one style for each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9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5450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82105-5285-4BF0-A547-450B253464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368-4B60-429B-88C7-8E3AFA6BC77A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B98E-3AEA-4032-A450-E203D1CE48B9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B4CB-35E8-483F-AB3C-B5A184450F36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3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0C2-4108-4105-A092-3AFDAB514DA1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F95A-C6F8-421B-9CEB-F3DC58D81AD9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6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63D7-98F2-4670-8758-B3DB340FAD42}" type="datetime1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2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62C4-E277-47E4-9929-A6CE42C17191}" type="datetime1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C8FA-6582-412F-95E8-F4533F8F9A18}" type="datetime1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890E-2846-4C35-BD93-569BB4405722}" type="datetime1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052F-7F84-4CE7-9910-8A8DF1BBF902}" type="datetime1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8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DA84-E69D-4BB1-98B5-980CE42493D9}" type="datetime1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RAFT &amp; ERMA Servie Provider Training August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543C-A82D-4C56-9C3B-7817038821E0}" type="datetime1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RAFT &amp; ERMA Servie Provider Training August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0AC0-4126-442F-A4FF-B94C62F9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mailto:ResourceLine@MetroHousingBoston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troHousingBoston_Pattern_GreyLarge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704" y="1352607"/>
            <a:ext cx="10352236" cy="225236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Gotham-Medium"/>
                <a:ea typeface="Segoe UI" pitchFamily="34" charset="0"/>
                <a:cs typeface="Gotham-Medium"/>
              </a:rPr>
              <a:t>Emergency Rental Assistance Programs </a:t>
            </a:r>
            <a:endParaRPr lang="en-US" sz="4800" dirty="0">
              <a:latin typeface="Gotham-Book"/>
              <a:cs typeface="Gotham-Book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FDB54C0-F1A6-40DD-9610-22BDB0D4F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2205" y="5025910"/>
            <a:ext cx="6788926" cy="1059127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Gotham-Book"/>
              </a:rPr>
              <a:t>Greater Boston Association of Realtors</a:t>
            </a:r>
          </a:p>
          <a:p>
            <a:r>
              <a:rPr lang="en-US" sz="3000" dirty="0">
                <a:latin typeface="Gotham-Book"/>
              </a:rPr>
              <a:t>March 25, 2021</a:t>
            </a:r>
          </a:p>
        </p:txBody>
      </p:sp>
      <p:pic>
        <p:nvPicPr>
          <p:cNvPr id="6" name="Picture 5" descr="MetroHousingBoston_LOGO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385"/>
            <a:ext cx="2215400" cy="125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94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8" y="332356"/>
            <a:ext cx="10515600" cy="1325563"/>
          </a:xfrm>
        </p:spPr>
        <p:txBody>
          <a:bodyPr/>
          <a:lstStyle/>
          <a:p>
            <a:r>
              <a:rPr lang="en-US" dirty="0">
                <a:latin typeface="Gotham-Book"/>
                <a:cs typeface="Gotham-Book"/>
              </a:rPr>
              <a:t>Metro will reply,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21574" y="1773618"/>
            <a:ext cx="9818716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Gotham-Book"/>
                <a:cs typeface="Gotham-Book"/>
              </a:rPr>
              <a:t>Upon receipt of application, Metro will reply as to whether the application is complete or requires additional information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>
              <a:latin typeface="Gotham-Book"/>
              <a:cs typeface="Gotham-Book"/>
            </a:endParaRPr>
          </a:p>
          <a:p>
            <a:r>
              <a:rPr lang="en-US" dirty="0">
                <a:latin typeface="Gotham-Book"/>
                <a:cs typeface="Gotham-Book"/>
              </a:rPr>
              <a:t>Once all documents have been received, file will be reviewed and approved or denied</a:t>
            </a:r>
          </a:p>
          <a:p>
            <a:r>
              <a:rPr lang="en-US" dirty="0">
                <a:latin typeface="Gotham-Book"/>
                <a:cs typeface="Gotham-Book"/>
              </a:rPr>
              <a:t>Once approved, confirmation is sent</a:t>
            </a:r>
          </a:p>
          <a:p>
            <a:pPr lvl="1"/>
            <a:r>
              <a:rPr lang="en-US" dirty="0">
                <a:latin typeface="Gotham-Book"/>
                <a:cs typeface="Gotham-Book"/>
              </a:rPr>
              <a:t>Let the case manager know if a promissory note is needed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>
              <a:latin typeface="Gotham-Book"/>
              <a:cs typeface="Gotham-Book"/>
            </a:endParaRP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0F5A7-E301-49F4-AEDE-26ED56B0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AD0A2-38AA-4DB5-8972-9AF8FD44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88288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5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42" y="218748"/>
            <a:ext cx="9089824" cy="1210644"/>
          </a:xfrm>
        </p:spPr>
        <p:txBody>
          <a:bodyPr>
            <a:normAutofit/>
          </a:bodyPr>
          <a:lstStyle/>
          <a:p>
            <a:r>
              <a:rPr lang="en-US" dirty="0">
                <a:latin typeface="Gotham-Book"/>
                <a:cs typeface="Gotham-Book"/>
              </a:rPr>
              <a:t>Additional Services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5342" y="1429392"/>
            <a:ext cx="9718550" cy="3878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Gotham-Book"/>
                <a:cs typeface="Gotham-Book"/>
              </a:rPr>
              <a:t>Housing Consumer Education Center (HCEC) aka Resource Line</a:t>
            </a:r>
            <a:endParaRPr lang="en-US" b="1" dirty="0">
              <a:solidFill>
                <a:srgbClr val="FF0000"/>
              </a:solidFill>
              <a:latin typeface="Gotham-Book"/>
              <a:ea typeface="Segoe UI" pitchFamily="34" charset="0"/>
              <a:cs typeface="Gotham-Book"/>
            </a:endParaRPr>
          </a:p>
          <a:p>
            <a:r>
              <a:rPr lang="en-US" dirty="0">
                <a:latin typeface="Gotham-Book"/>
                <a:ea typeface="Segoe UI" pitchFamily="34" charset="0"/>
                <a:cs typeface="Gotham-Book"/>
              </a:rPr>
              <a:t>Provides information and resources</a:t>
            </a:r>
          </a:p>
          <a:p>
            <a:r>
              <a:rPr lang="en-US" dirty="0">
                <a:latin typeface="Gotham-Book"/>
                <a:ea typeface="Segoe UI" pitchFamily="34" charset="0"/>
                <a:cs typeface="Gotham-Book"/>
              </a:rPr>
              <a:t>Assist with connecting with affordable housing info</a:t>
            </a:r>
          </a:p>
          <a:p>
            <a:r>
              <a:rPr lang="en-US" dirty="0">
                <a:latin typeface="Gotham-Book"/>
                <a:ea typeface="Segoe UI" pitchFamily="34" charset="0"/>
                <a:cs typeface="Gotham-Book"/>
              </a:rPr>
              <a:t>Triages and determines eligibility for other programs, such as RAFT.</a:t>
            </a:r>
          </a:p>
          <a:p>
            <a:pPr marL="0" indent="0">
              <a:buNone/>
            </a:pPr>
            <a:r>
              <a:rPr lang="en-US" dirty="0">
                <a:solidFill>
                  <a:srgbClr val="243BE4"/>
                </a:solidFill>
                <a:latin typeface="Gotham-Book"/>
                <a:ea typeface="Segoe UI" pitchFamily="34" charset="0"/>
                <a:cs typeface="Gotham-Boo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ResourceLine@MetroHousingBoston.org</a:t>
            </a:r>
            <a:endParaRPr lang="en-US" dirty="0">
              <a:solidFill>
                <a:srgbClr val="243BE4"/>
              </a:solidFill>
              <a:latin typeface="Gotham-Book"/>
              <a:ea typeface="Segoe UI" pitchFamily="34" charset="0"/>
              <a:cs typeface="Gotham-Book"/>
            </a:endParaRPr>
          </a:p>
          <a:p>
            <a:pPr marL="0" indent="0">
              <a:buNone/>
            </a:pPr>
            <a:endParaRPr lang="en-US" dirty="0">
              <a:latin typeface="Gotham-Book"/>
              <a:ea typeface="Segoe UI" pitchFamily="34" charset="0"/>
              <a:cs typeface="Gotham-Book"/>
            </a:endParaRPr>
          </a:p>
          <a:p>
            <a:pPr marL="0" indent="0">
              <a:buNone/>
            </a:pPr>
            <a:endParaRPr lang="en-US" dirty="0">
              <a:latin typeface="Gotham-Book"/>
              <a:ea typeface="Segoe UI" pitchFamily="34" charset="0"/>
              <a:cs typeface="Gotham-Book"/>
            </a:endParaRPr>
          </a:p>
          <a:p>
            <a:endParaRPr lang="en-US" dirty="0">
              <a:latin typeface="Gotham-Book"/>
              <a:ea typeface="Segoe UI" pitchFamily="34" charset="0"/>
              <a:cs typeface="Gotham-Book"/>
            </a:endParaRP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703" y="5408448"/>
            <a:ext cx="2215400" cy="125563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DFDEE-D174-469B-A5C2-22F81FAD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5FDAE-535D-42FF-A414-1756188B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E21DB-FECD-421D-9A9E-45FE7C73FBA7}"/>
              </a:ext>
            </a:extLst>
          </p:cNvPr>
          <p:cNvSpPr/>
          <p:nvPr/>
        </p:nvSpPr>
        <p:spPr>
          <a:xfrm>
            <a:off x="11913112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Gotham-Book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702705-28F5-4A85-962A-C05B24CF4AFF}"/>
              </a:ext>
            </a:extLst>
          </p:cNvPr>
          <p:cNvCxnSpPr/>
          <p:nvPr/>
        </p:nvCxnSpPr>
        <p:spPr>
          <a:xfrm>
            <a:off x="228932" y="1183524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15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etroHousingBoston_Pattern_GreyLarge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0516"/>
            <a:ext cx="12192000" cy="17097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90861"/>
            <a:ext cx="12192000" cy="1203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  <a:t>Thank you!</a:t>
            </a:r>
          </a:p>
        </p:txBody>
      </p:sp>
      <p:pic>
        <p:nvPicPr>
          <p:cNvPr id="8" name="Picture 7" descr="MetroHousingBoston_LOGO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015" y="920830"/>
            <a:ext cx="3424850" cy="194112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6099244"/>
            <a:ext cx="12192000" cy="120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  <a:t>MetroHousingBoston.org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otham-Book"/>
                <a:cs typeface="Gotham-Book"/>
              </a:rPr>
              <a:t>ERAP Fact Sheet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94665C-2A42-42F6-A74F-AE815FBEA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585" y="1601959"/>
            <a:ext cx="5181600" cy="4351338"/>
          </a:xfrm>
        </p:spPr>
        <p:txBody>
          <a:bodyPr/>
          <a:lstStyle/>
          <a:p>
            <a:r>
              <a:rPr lang="en-US" sz="2400" dirty="0">
                <a:latin typeface="Gotham-Book"/>
                <a:cs typeface="Gotham-Book"/>
              </a:rPr>
              <a:t>ERAP Mission</a:t>
            </a:r>
          </a:p>
          <a:p>
            <a:pPr lvl="1"/>
            <a:r>
              <a:rPr lang="en-US" sz="2000" dirty="0">
                <a:latin typeface="Gotham-Book"/>
                <a:cs typeface="Gotham-Book"/>
              </a:rPr>
              <a:t>To stabilize and prevent homelessness for renter households facing housing crises in Massachusetts </a:t>
            </a:r>
          </a:p>
          <a:p>
            <a:r>
              <a:rPr lang="en-US" sz="2000" dirty="0">
                <a:latin typeface="Gotham-Book"/>
                <a:cs typeface="Gotham-Book"/>
              </a:rPr>
              <a:t>Flexible benefit – all interventions focus on helping to maintain housing</a:t>
            </a:r>
          </a:p>
          <a:p>
            <a:r>
              <a:rPr lang="en-US" sz="2000" dirty="0">
                <a:latin typeface="Gotham-Book"/>
                <a:cs typeface="Gotham-Book"/>
              </a:rPr>
              <a:t>Households can receive payments for arrears and rental stipends totaling 12 months</a:t>
            </a:r>
          </a:p>
          <a:p>
            <a:r>
              <a:rPr lang="en-US" sz="2400" dirty="0">
                <a:latin typeface="Gotham-Book"/>
                <a:cs typeface="Gotham-Book"/>
              </a:rPr>
              <a:t>RAFT &amp; ERMA</a:t>
            </a:r>
          </a:p>
          <a:p>
            <a:pPr lvl="1"/>
            <a:r>
              <a:rPr lang="en-US" sz="2000" dirty="0">
                <a:latin typeface="Gotham-Book"/>
                <a:cs typeface="Gotham-Book"/>
              </a:rPr>
              <a:t>To assist families and homeowners not eligible for ERAP who are facing crises to pay their rent or mortgage due to Covid-19 </a:t>
            </a:r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A585B7D-BC30-46DF-B03B-52A13270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6EBF3-8096-4759-8685-87586914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2</a:t>
            </a:fld>
            <a:endParaRPr lang="en-US"/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636" y="5729921"/>
            <a:ext cx="1427364" cy="80899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2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3" y="268664"/>
            <a:ext cx="10515600" cy="1325563"/>
          </a:xfrm>
        </p:spPr>
        <p:txBody>
          <a:bodyPr/>
          <a:lstStyle/>
          <a:p>
            <a:r>
              <a:rPr lang="en-US" dirty="0">
                <a:latin typeface="Gotham-Book"/>
                <a:cs typeface="Gotham-Book"/>
              </a:rPr>
              <a:t>Assistance During COVID-19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Gotham-Book"/>
                <a:cs typeface="Gotham-Book"/>
              </a:rPr>
              <a:t>Primarily used to pay rental arrears and future stipends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>
              <a:latin typeface="Gotham-Book"/>
              <a:cs typeface="Gotham-Book"/>
            </a:endParaRPr>
          </a:p>
          <a:p>
            <a:pPr>
              <a:spcBef>
                <a:spcPct val="0"/>
              </a:spcBef>
            </a:pPr>
            <a:r>
              <a:rPr lang="en-US" dirty="0">
                <a:latin typeface="Gotham-Book"/>
                <a:cs typeface="Gotham-Book"/>
              </a:rPr>
              <a:t>Households have access to up to 12 months worth of assistance to use toward rental arrears (accrued after March 13, 2020) or as stipends for future payments</a:t>
            </a: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126" y="5238024"/>
            <a:ext cx="1564874" cy="88693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otham-Book"/>
                <a:cs typeface="Gotham-Book"/>
              </a:rPr>
              <a:t>Additional flexibility</a:t>
            </a:r>
          </a:p>
          <a:p>
            <a:pPr lvl="1"/>
            <a:r>
              <a:rPr lang="en-US" dirty="0">
                <a:latin typeface="Gotham-Book"/>
                <a:cs typeface="Gotham-Book"/>
              </a:rPr>
              <a:t>Waived sustainability</a:t>
            </a:r>
          </a:p>
          <a:p>
            <a:pPr lvl="1"/>
            <a:r>
              <a:rPr lang="en-US" dirty="0">
                <a:latin typeface="Gotham-Book"/>
                <a:cs typeface="Gotham-Book"/>
              </a:rPr>
              <a:t>Can accept electronic signatures</a:t>
            </a:r>
          </a:p>
          <a:p>
            <a:pPr lvl="1"/>
            <a:r>
              <a:rPr lang="en-US" dirty="0">
                <a:latin typeface="Gotham-Book"/>
                <a:cs typeface="Gotham-Book"/>
              </a:rPr>
              <a:t>Flexibility on required documentation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D38B6-10E3-4EF1-A44D-89A90DD2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4F6F8-B69D-41AC-853B-9B946D5D8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19" y="218041"/>
            <a:ext cx="10515600" cy="1325563"/>
          </a:xfrm>
        </p:spPr>
        <p:txBody>
          <a:bodyPr/>
          <a:lstStyle/>
          <a:p>
            <a:r>
              <a:rPr lang="en-US" dirty="0">
                <a:latin typeface="Gotham-Book"/>
                <a:cs typeface="Gotham-Book"/>
              </a:rPr>
              <a:t>ERAP, RAFT, &amp; ERMA Processes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1: Housing Crisis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2: Income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3: Application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4: Required Documents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5:Property Owner Paperwork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6: Metro will reply, and request any missing documentation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7: Decision</a:t>
            </a:r>
          </a:p>
          <a:p>
            <a:pPr marL="0" indent="0">
              <a:spcBef>
                <a:spcPct val="0"/>
              </a:spcBef>
              <a:buNone/>
            </a:pPr>
            <a:endParaRPr lang="en-US" u="sng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u="sng" dirty="0">
                <a:latin typeface="Gotham-Book"/>
                <a:cs typeface="Gotham-Book"/>
              </a:rPr>
              <a:t>Step 8: Payment</a:t>
            </a: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600" y="5120241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CCABB-EC90-40F3-A4CE-E59DB0D6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E8F05-02DE-4709-A8A5-8D75CFEA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126020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Gotham-Book"/>
                <a:cs typeface="Gotham-Book"/>
              </a:rPr>
              <a:t>Housing Crisis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1871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900" b="1" dirty="0"/>
              <a:t>Eviction / Rental Arrears</a:t>
            </a:r>
          </a:p>
          <a:p>
            <a:pPr lvl="1"/>
            <a:r>
              <a:rPr lang="en-US" sz="2500" dirty="0"/>
              <a:t>During COVID-19, categorize any rental arrears as ‘evictions’ - </a:t>
            </a:r>
            <a:r>
              <a:rPr lang="en-US" sz="2500" u="sng" dirty="0"/>
              <a:t>any</a:t>
            </a:r>
            <a:r>
              <a:rPr lang="en-US" sz="2500" dirty="0"/>
              <a:t> notice of arrearage will suffice</a:t>
            </a:r>
          </a:p>
          <a:p>
            <a:pPr lvl="0"/>
            <a:r>
              <a:rPr lang="en-US" sz="2900" b="1" dirty="0"/>
              <a:t>Doubled–up and must leave</a:t>
            </a:r>
            <a:endParaRPr lang="en-US" sz="2900" dirty="0"/>
          </a:p>
          <a:p>
            <a:pPr lvl="0"/>
            <a:r>
              <a:rPr lang="en-US" sz="2900" b="1" dirty="0"/>
              <a:t>Health &amp; safety</a:t>
            </a:r>
            <a:endParaRPr lang="en-US" sz="2900" dirty="0"/>
          </a:p>
          <a:p>
            <a:pPr lvl="0"/>
            <a:r>
              <a:rPr lang="en-US" sz="2900" b="1" dirty="0"/>
              <a:t>Foreclosure</a:t>
            </a:r>
            <a:endParaRPr lang="en-US" sz="2900" dirty="0"/>
          </a:p>
          <a:p>
            <a:pPr lvl="0"/>
            <a:r>
              <a:rPr lang="en-US" sz="2900" b="1" dirty="0"/>
              <a:t>Mortgage arrears (RAFT or ERMA only)</a:t>
            </a:r>
            <a:endParaRPr lang="en-US" sz="2900" dirty="0"/>
          </a:p>
          <a:p>
            <a:pPr lvl="0"/>
            <a:r>
              <a:rPr lang="en-US" sz="2900" b="1" dirty="0"/>
              <a:t>Severe overcrowding</a:t>
            </a:r>
            <a:endParaRPr lang="en-US" sz="2900" dirty="0"/>
          </a:p>
          <a:p>
            <a:pPr lvl="0"/>
            <a:r>
              <a:rPr lang="en-US" sz="2900" b="1" dirty="0"/>
              <a:t>Fire/flood/natural disaster</a:t>
            </a:r>
            <a:endParaRPr lang="en-US" sz="2900" dirty="0"/>
          </a:p>
          <a:p>
            <a:pPr lvl="0"/>
            <a:r>
              <a:rPr lang="en-US" sz="2900" b="1" dirty="0"/>
              <a:t>Domestic violence</a:t>
            </a:r>
            <a:endParaRPr lang="en-US" sz="2900" dirty="0"/>
          </a:p>
          <a:p>
            <a:pPr lvl="0"/>
            <a:r>
              <a:rPr lang="en-US" sz="2900" b="1" dirty="0"/>
              <a:t>Utility arrears</a:t>
            </a:r>
            <a:endParaRPr lang="en-US" dirty="0">
              <a:solidFill>
                <a:srgbClr val="7F7F7F"/>
              </a:solidFill>
              <a:latin typeface="Gotham-Book"/>
              <a:cs typeface="Gotham-Book"/>
            </a:endParaRP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D6084-6BE5-4415-AE7E-3524A7A2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1A871-6A6D-4A91-92D0-CA9D910D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7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16" y="370682"/>
            <a:ext cx="10515600" cy="1325563"/>
          </a:xfrm>
        </p:spPr>
        <p:txBody>
          <a:bodyPr/>
          <a:lstStyle/>
          <a:p>
            <a:r>
              <a:rPr lang="en-US" dirty="0">
                <a:latin typeface="Gotham-Book"/>
                <a:cs typeface="Gotham-Book"/>
              </a:rPr>
              <a:t>Income Eligibility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18716" cy="4351338"/>
          </a:xfrm>
        </p:spPr>
        <p:txBody>
          <a:bodyPr>
            <a:normAutofit/>
          </a:bodyPr>
          <a:lstStyle/>
          <a:p>
            <a:pPr marL="457200" lvl="1" indent="0">
              <a:spcBef>
                <a:spcPct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Gotham-Book"/>
                <a:cs typeface="Gotham-Book"/>
              </a:rPr>
              <a:t>Up to 80% of Area Median Income</a:t>
            </a: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>
            <a:off x="182883" y="1347985"/>
            <a:ext cx="4290441" cy="14685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F1F55-2B74-4340-8ECE-EABE5D8C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B51E8D-1DD9-4766-8218-48067A348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08787"/>
              </p:ext>
            </p:extLst>
          </p:nvPr>
        </p:nvGraphicFramePr>
        <p:xfrm>
          <a:off x="2209305" y="3176768"/>
          <a:ext cx="7217182" cy="1784352"/>
        </p:xfrm>
        <a:graphic>
          <a:graphicData uri="http://schemas.openxmlformats.org/drawingml/2006/table">
            <a:tbl>
              <a:tblPr firstRow="1" firstCol="1" bandRow="1"/>
              <a:tblGrid>
                <a:gridCol w="745801">
                  <a:extLst>
                    <a:ext uri="{9D8B030D-6E8A-4147-A177-3AD203B41FA5}">
                      <a16:colId xmlns:a16="http://schemas.microsoft.com/office/drawing/2014/main" val="3637514216"/>
                    </a:ext>
                  </a:extLst>
                </a:gridCol>
                <a:gridCol w="745801">
                  <a:extLst>
                    <a:ext uri="{9D8B030D-6E8A-4147-A177-3AD203B41FA5}">
                      <a16:colId xmlns:a16="http://schemas.microsoft.com/office/drawing/2014/main" val="2335119818"/>
                    </a:ext>
                  </a:extLst>
                </a:gridCol>
                <a:gridCol w="881755">
                  <a:extLst>
                    <a:ext uri="{9D8B030D-6E8A-4147-A177-3AD203B41FA5}">
                      <a16:colId xmlns:a16="http://schemas.microsoft.com/office/drawing/2014/main" val="2693700040"/>
                    </a:ext>
                  </a:extLst>
                </a:gridCol>
                <a:gridCol w="735702">
                  <a:extLst>
                    <a:ext uri="{9D8B030D-6E8A-4147-A177-3AD203B41FA5}">
                      <a16:colId xmlns:a16="http://schemas.microsoft.com/office/drawing/2014/main" val="3407199244"/>
                    </a:ext>
                  </a:extLst>
                </a:gridCol>
                <a:gridCol w="839027">
                  <a:extLst>
                    <a:ext uri="{9D8B030D-6E8A-4147-A177-3AD203B41FA5}">
                      <a16:colId xmlns:a16="http://schemas.microsoft.com/office/drawing/2014/main" val="1355154719"/>
                    </a:ext>
                  </a:extLst>
                </a:gridCol>
                <a:gridCol w="817274">
                  <a:extLst>
                    <a:ext uri="{9D8B030D-6E8A-4147-A177-3AD203B41FA5}">
                      <a16:colId xmlns:a16="http://schemas.microsoft.com/office/drawing/2014/main" val="3355845468"/>
                    </a:ext>
                  </a:extLst>
                </a:gridCol>
                <a:gridCol w="817274">
                  <a:extLst>
                    <a:ext uri="{9D8B030D-6E8A-4147-A177-3AD203B41FA5}">
                      <a16:colId xmlns:a16="http://schemas.microsoft.com/office/drawing/2014/main" val="4015751638"/>
                    </a:ext>
                  </a:extLst>
                </a:gridCol>
                <a:gridCol w="817274">
                  <a:extLst>
                    <a:ext uri="{9D8B030D-6E8A-4147-A177-3AD203B41FA5}">
                      <a16:colId xmlns:a16="http://schemas.microsoft.com/office/drawing/2014/main" val="1162420415"/>
                    </a:ext>
                  </a:extLst>
                </a:gridCol>
                <a:gridCol w="817274">
                  <a:extLst>
                    <a:ext uri="{9D8B030D-6E8A-4147-A177-3AD203B41FA5}">
                      <a16:colId xmlns:a16="http://schemas.microsoft.com/office/drawing/2014/main" val="3522851041"/>
                    </a:ext>
                  </a:extLst>
                </a:gridCol>
              </a:tblGrid>
              <a:tr h="443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4person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 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 person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475641"/>
                  </a:ext>
                </a:extLst>
              </a:tr>
              <a:tr h="670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50% AMI RAFT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$44,800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$51,200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$57,600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$63,950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$69,100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$74,200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$79,300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$84,450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95350"/>
                  </a:ext>
                </a:extLst>
              </a:tr>
              <a:tr h="670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80% AMI ERAP &amp; ERMA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$67,400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$77,000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$86,650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$96,250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$103,950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$111,650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$119,350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$127,050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279103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B0263-3574-483C-B716-0E2FECC6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2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41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27" y="332356"/>
            <a:ext cx="10515600" cy="1325563"/>
          </a:xfrm>
        </p:spPr>
        <p:txBody>
          <a:bodyPr/>
          <a:lstStyle/>
          <a:p>
            <a:r>
              <a:rPr lang="en-US" dirty="0">
                <a:latin typeface="Gotham-Book"/>
                <a:cs typeface="Gotham-Book"/>
              </a:rPr>
              <a:t>Application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73333" y="1535351"/>
            <a:ext cx="9818716" cy="4351338"/>
          </a:xfrm>
        </p:spPr>
        <p:txBody>
          <a:bodyPr>
            <a:normAutofit/>
          </a:bodyPr>
          <a:lstStyle/>
          <a:p>
            <a:endParaRPr lang="en-US" dirty="0">
              <a:latin typeface="Gotham-Book"/>
              <a:ea typeface="Segoe UI" pitchFamily="34" charset="0"/>
              <a:cs typeface="Gotham-Book"/>
            </a:endParaRPr>
          </a:p>
          <a:p>
            <a:pPr>
              <a:spcBef>
                <a:spcPct val="0"/>
              </a:spcBef>
            </a:pPr>
            <a:r>
              <a:rPr lang="en-US" dirty="0">
                <a:latin typeface="Gotham-Book"/>
                <a:cs typeface="Gotham-Book"/>
              </a:rPr>
              <a:t>Metro Boston – MetroHousingBoston.org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Gotham-Book"/>
                <a:cs typeface="Gotham-Book"/>
              </a:rPr>
              <a:t>Statewide – MaHousingHelp.com</a:t>
            </a:r>
          </a:p>
          <a:p>
            <a:pPr>
              <a:spcBef>
                <a:spcPct val="0"/>
              </a:spcBef>
            </a:pPr>
            <a:endParaRPr lang="en-US" dirty="0">
              <a:latin typeface="Gotham-Book"/>
              <a:cs typeface="Gotham-Book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Gotham-Book"/>
                <a:cs typeface="Gotham-Book"/>
              </a:rPr>
              <a:t>Applications may be submitted online, by mail, or in person</a:t>
            </a:r>
          </a:p>
          <a:p>
            <a:pPr lvl="1">
              <a:spcBef>
                <a:spcPct val="0"/>
              </a:spcBef>
            </a:pPr>
            <a:endParaRPr lang="en-US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endParaRPr lang="en-US" dirty="0">
              <a:latin typeface="Gotham-Book"/>
              <a:cs typeface="Gotham-Book"/>
            </a:endParaRPr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0E9AE-2DEC-4A09-A1E5-CFBB5EF6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640C4-EC60-4B68-8865-75A411D2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5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849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Gotham-Book"/>
                <a:cs typeface="Gotham-Book"/>
              </a:rPr>
              <a:t>Required Docs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21102" y="1535351"/>
            <a:ext cx="5474898" cy="4351338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7F7F7F"/>
              </a:solidFill>
              <a:latin typeface="Gotham-Book"/>
              <a:ea typeface="Segoe UI" pitchFamily="34" charset="0"/>
              <a:cs typeface="Gotham-Book"/>
            </a:endParaRP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7F7F7F"/>
                </a:solidFill>
                <a:latin typeface="Gotham-Book"/>
                <a:cs typeface="Gotham-Book"/>
              </a:rPr>
              <a:t>ID</a:t>
            </a:r>
            <a:r>
              <a:rPr lang="en-US" dirty="0">
                <a:solidFill>
                  <a:srgbClr val="7F7F7F"/>
                </a:solidFill>
                <a:latin typeface="Gotham-Book"/>
                <a:cs typeface="Gotham-Book"/>
              </a:rPr>
              <a:t> </a:t>
            </a:r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( Head of Household)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Photo ID or passport 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Legal immigration status not required – write N/A if no socials in household </a:t>
            </a: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7F7F7F"/>
                </a:solidFill>
                <a:latin typeface="Gotham-Book"/>
                <a:cs typeface="Gotham-Book"/>
              </a:rPr>
              <a:t>Proof of income </a:t>
            </a:r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(all members 18 and over)</a:t>
            </a:r>
          </a:p>
          <a:p>
            <a:pPr lvl="1"/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If not otherwise determined eligible</a:t>
            </a:r>
          </a:p>
          <a:p>
            <a:pPr lvl="1"/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Paystubs- 4 most recent (must be consecutive/in a row)</a:t>
            </a:r>
          </a:p>
          <a:p>
            <a:pPr lvl="1"/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Child Support (most current 30 days-show actual payments)</a:t>
            </a: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7F7F7F"/>
                </a:solidFill>
                <a:latin typeface="Gotham-Book"/>
                <a:cs typeface="Gotham-Book"/>
              </a:rPr>
              <a:t>Proof of housing</a:t>
            </a:r>
          </a:p>
          <a:p>
            <a:pPr lvl="1">
              <a:spcBef>
                <a:spcPct val="0"/>
              </a:spcBef>
            </a:pPr>
            <a:r>
              <a:rPr lang="en-US" sz="2000" dirty="0">
                <a:solidFill>
                  <a:srgbClr val="7F7F7F"/>
                </a:solidFill>
                <a:latin typeface="Gotham-Book"/>
                <a:cs typeface="Gotham-Book"/>
              </a:rPr>
              <a:t>Lease / rent share letter</a:t>
            </a: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7F7F7F"/>
                </a:solidFill>
                <a:latin typeface="Gotham-Book"/>
                <a:cs typeface="Gotham-Book"/>
              </a:rPr>
              <a:t>Proof of crisis</a:t>
            </a:r>
          </a:p>
          <a:p>
            <a:pPr lvl="1">
              <a:spcBef>
                <a:spcPct val="0"/>
              </a:spcBef>
            </a:pPr>
            <a:r>
              <a:rPr lang="en-US" sz="2100" dirty="0">
                <a:solidFill>
                  <a:srgbClr val="7F7F7F"/>
                </a:solidFill>
                <a:latin typeface="Gotham-Book"/>
                <a:cs typeface="Gotham-Book"/>
              </a:rPr>
              <a:t>Written proof of rental arrears</a:t>
            </a:r>
          </a:p>
          <a:p>
            <a:pPr lvl="1">
              <a:spcBef>
                <a:spcPct val="0"/>
              </a:spcBef>
            </a:pPr>
            <a:r>
              <a:rPr lang="en-US" sz="2100" dirty="0">
                <a:solidFill>
                  <a:srgbClr val="7F7F7F"/>
                </a:solidFill>
                <a:latin typeface="Gotham-Book"/>
                <a:cs typeface="Gotham-Book"/>
              </a:rPr>
              <a:t>Tenant ledger – if available</a:t>
            </a:r>
          </a:p>
          <a:p>
            <a:pPr>
              <a:spcBef>
                <a:spcPct val="0"/>
              </a:spcBef>
            </a:pPr>
            <a:r>
              <a:rPr lang="en-US" b="1" dirty="0">
                <a:solidFill>
                  <a:srgbClr val="7F7F7F"/>
                </a:solidFill>
                <a:latin typeface="Gotham-Book"/>
                <a:cs typeface="Gotham-Book"/>
              </a:rPr>
              <a:t>Financial Hardship</a:t>
            </a:r>
          </a:p>
          <a:p>
            <a:pPr lvl="1">
              <a:spcBef>
                <a:spcPct val="0"/>
              </a:spcBef>
            </a:pPr>
            <a:r>
              <a:rPr lang="en-US" sz="2100" dirty="0">
                <a:solidFill>
                  <a:srgbClr val="7F7F7F"/>
                </a:solidFill>
                <a:latin typeface="Gotham-Book"/>
                <a:cs typeface="Gotham-Book"/>
              </a:rPr>
              <a:t>Self written letter about loss of 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sz="2100" dirty="0">
                <a:solidFill>
                  <a:srgbClr val="7F7F7F"/>
                </a:solidFill>
                <a:latin typeface="Gotham-Book"/>
                <a:cs typeface="Gotham-Book"/>
              </a:rPr>
              <a:t>	income</a:t>
            </a:r>
          </a:p>
          <a:p>
            <a:pPr>
              <a:spcBef>
                <a:spcPct val="0"/>
              </a:spcBef>
            </a:pPr>
            <a:endParaRPr lang="en-US" dirty="0">
              <a:solidFill>
                <a:srgbClr val="7F7F7F"/>
              </a:solidFill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endParaRPr lang="en-US" dirty="0">
              <a:solidFill>
                <a:srgbClr val="7F7F7F"/>
              </a:solidFill>
              <a:latin typeface="Gotham-Book"/>
              <a:cs typeface="Gotham-Book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F9C55-C270-4B2D-ABD6-091C7FAC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8</a:t>
            </a:fld>
            <a:endParaRPr lang="en-US"/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82883" y="1347985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872856"/>
            <a:ext cx="5389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During COVID-19, if items are not available, indicate that in the application. Many can currently be waived if there is a written explanation.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Under guidelines, applicants are considered eligible if the applicant is receiving any public benefit (SNAP, Mass Health, DTA, </a:t>
            </a:r>
            <a:r>
              <a:rPr lang="en-US" sz="2400" dirty="0" err="1">
                <a:solidFill>
                  <a:srgbClr val="FF0000"/>
                </a:solidFill>
              </a:rPr>
              <a:t>etc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0240598-B495-40C7-9769-2FE8BA75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9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MetroHousingBoston_Pattern_GreyLar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78" y="153520"/>
            <a:ext cx="12192000" cy="6293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53" y="308624"/>
            <a:ext cx="6121765" cy="77683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Gotham-Book"/>
                <a:cs typeface="Gotham-Book"/>
              </a:rPr>
              <a:t>Property Owner Documents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43401" y="1238976"/>
            <a:ext cx="5302888" cy="4608339"/>
          </a:xfrm>
        </p:spPr>
        <p:txBody>
          <a:bodyPr>
            <a:noAutofit/>
          </a:bodyPr>
          <a:lstStyle/>
          <a:p>
            <a:pPr lvl="0"/>
            <a:r>
              <a:rPr lang="en-US" sz="1200" dirty="0">
                <a:latin typeface="Gotham-Book"/>
              </a:rPr>
              <a:t>W9</a:t>
            </a:r>
          </a:p>
          <a:p>
            <a:pPr lvl="1"/>
            <a:r>
              <a:rPr lang="en-US" sz="1200" dirty="0">
                <a:latin typeface="Gotham-Book"/>
              </a:rPr>
              <a:t>Filled out, signed and dated by owner of property </a:t>
            </a:r>
          </a:p>
          <a:p>
            <a:pPr lvl="1"/>
            <a:r>
              <a:rPr lang="en-US" sz="1200" dirty="0">
                <a:latin typeface="Gotham-Book"/>
              </a:rPr>
              <a:t>Metro will check TIN/SS# by IRS database to confirm whether  or not the name on the W9 and TIN match IRS records</a:t>
            </a:r>
          </a:p>
          <a:p>
            <a:pPr lvl="0"/>
            <a:r>
              <a:rPr lang="en-US" sz="1200" dirty="0">
                <a:latin typeface="Gotham-Book"/>
              </a:rPr>
              <a:t>Ledger/Proof of Delinquency</a:t>
            </a:r>
          </a:p>
          <a:p>
            <a:pPr lvl="0"/>
            <a:r>
              <a:rPr lang="en-US" sz="1200" dirty="0">
                <a:latin typeface="Gotham-Book"/>
              </a:rPr>
              <a:t>Proof of Ownership</a:t>
            </a:r>
          </a:p>
          <a:p>
            <a:pPr lvl="1"/>
            <a:r>
              <a:rPr lang="en-US" sz="1200" dirty="0">
                <a:latin typeface="Gotham-Book"/>
              </a:rPr>
              <a:t>Documentation that includes the owners name and the new address the tenant is trying to move to</a:t>
            </a:r>
          </a:p>
          <a:p>
            <a:pPr lvl="1"/>
            <a:r>
              <a:rPr lang="en-US" sz="1200" dirty="0">
                <a:latin typeface="Gotham-Book"/>
              </a:rPr>
              <a:t>Acceptable documentation includes: Tax bill, water bill, deed, mortgage bill, rental property insurance bill, assessor's website (.gov)</a:t>
            </a:r>
          </a:p>
          <a:p>
            <a:pPr lvl="1"/>
            <a:r>
              <a:rPr lang="en-US" sz="1200" dirty="0">
                <a:latin typeface="Gotham-Book"/>
              </a:rPr>
              <a:t>We can accept a letter from the owner of the property explaining the relationship between the name on the W9/name on the proof of ownership.  </a:t>
            </a:r>
          </a:p>
          <a:p>
            <a:pPr lvl="0"/>
            <a:r>
              <a:rPr lang="en-US" sz="1200" dirty="0">
                <a:latin typeface="Gotham-Book"/>
              </a:rPr>
              <a:t>Direct Deposit Form</a:t>
            </a:r>
          </a:p>
          <a:p>
            <a:pPr lvl="1"/>
            <a:r>
              <a:rPr lang="en-US" sz="1200" dirty="0">
                <a:latin typeface="Gotham-Book"/>
              </a:rPr>
              <a:t>Completed and signed by owner of property</a:t>
            </a:r>
          </a:p>
          <a:p>
            <a:pPr lvl="1"/>
            <a:r>
              <a:rPr lang="en-US" sz="1200" dirty="0">
                <a:latin typeface="Gotham-Book"/>
              </a:rPr>
              <a:t>This name and TIN number must match the name and TIN on w9</a:t>
            </a:r>
          </a:p>
          <a:p>
            <a:pPr lvl="0"/>
            <a:r>
              <a:rPr lang="en-US" sz="1200" dirty="0">
                <a:latin typeface="Gotham-Book"/>
              </a:rPr>
              <a:t>Voided Check or Letter from Bank</a:t>
            </a:r>
          </a:p>
          <a:p>
            <a:pPr lvl="1"/>
            <a:r>
              <a:rPr lang="en-US" sz="1200" dirty="0">
                <a:latin typeface="Gotham-Book"/>
              </a:rPr>
              <a:t>Name must be the same on w9 and direct deposit form</a:t>
            </a:r>
          </a:p>
          <a:p>
            <a:endParaRPr lang="en-US" sz="1200" dirty="0">
              <a:latin typeface="Gotham-Book"/>
            </a:endParaRPr>
          </a:p>
          <a:p>
            <a:pPr marL="514350" indent="-514350">
              <a:buFont typeface="+mj-lt"/>
              <a:buAutoNum type="alphaLcPeriod"/>
            </a:pPr>
            <a:endParaRPr lang="en-US" sz="1200" dirty="0">
              <a:latin typeface="Gotham-Book"/>
              <a:ea typeface="Segoe UI" pitchFamily="34" charset="0"/>
              <a:cs typeface="Gotham-Book"/>
            </a:endParaRPr>
          </a:p>
          <a:p>
            <a:pPr marL="0" indent="0">
              <a:buNone/>
            </a:pPr>
            <a:endParaRPr lang="en-US" sz="1200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200" dirty="0">
              <a:latin typeface="Gotham-Book"/>
              <a:cs typeface="Gotham-Book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200" dirty="0">
              <a:latin typeface="Gotham-Book"/>
              <a:cs typeface="Gotham-Book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BAC311F-9FC8-48E9-8988-C33E3EDB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3906"/>
            <a:ext cx="5181600" cy="2933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Gotham-Book"/>
              </a:rPr>
              <a:t>**Only for MARKET rate apartments &amp; with children under the age of 6 in the household </a:t>
            </a:r>
          </a:p>
          <a:p>
            <a:r>
              <a:rPr lang="en-US" sz="1400" dirty="0">
                <a:latin typeface="Gotham-Book"/>
              </a:rPr>
              <a:t>Letter of Compliance (LOC) consist of: </a:t>
            </a:r>
          </a:p>
          <a:p>
            <a:pPr lvl="1"/>
            <a:r>
              <a:rPr lang="en-US" sz="1400" dirty="0">
                <a:latin typeface="Gotham-Book"/>
              </a:rPr>
              <a:t>Lead in residential paint was banned in 1978, and due to the large quantity of pre-1978 homes in Massachusetts.</a:t>
            </a:r>
          </a:p>
          <a:p>
            <a:endParaRPr lang="en-US" sz="1400" dirty="0">
              <a:latin typeface="Gotham-Book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54782-7549-442B-809F-19BB2DC8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otham-Book"/>
              </a:rPr>
              <a:t>ERAP, RAF,T &amp; ERMA Presentation March 25, </a:t>
            </a:r>
            <a:r>
              <a:rPr lang="en-US" dirty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  <a:latin typeface="Gotham-Book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DF01F-DCE4-443B-9E45-3455C662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0AC0-4126-442F-A4FF-B94C62F9AED7}" type="slidenum">
              <a:rPr lang="en-US" smtClean="0"/>
              <a:t>9</a:t>
            </a:fld>
            <a:endParaRPr lang="en-US"/>
          </a:p>
        </p:txBody>
      </p:sp>
      <p:pic>
        <p:nvPicPr>
          <p:cNvPr id="27" name="Picture 26" descr="MetroHousingBoston_LOGO_CMY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22" y="5602366"/>
            <a:ext cx="2215400" cy="125563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64689" y="1085456"/>
            <a:ext cx="4968143" cy="0"/>
          </a:xfrm>
          <a:prstGeom prst="line">
            <a:avLst/>
          </a:prstGeom>
          <a:ln>
            <a:solidFill>
              <a:srgbClr val="2129E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3644" y="0"/>
            <a:ext cx="228356" cy="4144884"/>
          </a:xfrm>
          <a:prstGeom prst="rect">
            <a:avLst/>
          </a:prstGeom>
          <a:solidFill>
            <a:srgbClr val="2129E4"/>
          </a:solidFill>
          <a:ln>
            <a:solidFill>
              <a:srgbClr val="243BE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7BBA91042F24CA69A70C5C4B0455F" ma:contentTypeVersion="12" ma:contentTypeDescription="Create a new document." ma:contentTypeScope="" ma:versionID="bd3201d1b92f98017b7e430584bdcc13">
  <xsd:schema xmlns:xsd="http://www.w3.org/2001/XMLSchema" xmlns:xs="http://www.w3.org/2001/XMLSchema" xmlns:p="http://schemas.microsoft.com/office/2006/metadata/properties" xmlns:ns2="fcc50f2b-efb3-4af3-b045-69210ce4cbd5" xmlns:ns3="34d6010a-cdd1-4602-bc24-824af8307ece" targetNamespace="http://schemas.microsoft.com/office/2006/metadata/properties" ma:root="true" ma:fieldsID="7e393cc3852e41e876bdb4da94476b97" ns2:_="" ns3:_="">
    <xsd:import namespace="fcc50f2b-efb3-4af3-b045-69210ce4cbd5"/>
    <xsd:import namespace="34d6010a-cdd1-4602-bc24-824af8307e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50f2b-efb3-4af3-b045-69210ce4cb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6010a-cdd1-4602-bc24-824af8307e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383383-9C00-4F6D-A501-2AF3ECA3DA95}"/>
</file>

<file path=customXml/itemProps2.xml><?xml version="1.0" encoding="utf-8"?>
<ds:datastoreItem xmlns:ds="http://schemas.openxmlformats.org/officeDocument/2006/customXml" ds:itemID="{82CD5E82-9188-4817-B22B-20015368B35D}"/>
</file>

<file path=customXml/itemProps3.xml><?xml version="1.0" encoding="utf-8"?>
<ds:datastoreItem xmlns:ds="http://schemas.openxmlformats.org/officeDocument/2006/customXml" ds:itemID="{3819C8FA-88F1-4342-A9DE-200C51A0C0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14073</TotalTime>
  <Words>1026</Words>
  <Application>Microsoft Office PowerPoint</Application>
  <PresentationFormat>Widescreen</PresentationFormat>
  <Paragraphs>171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Gotham-Book</vt:lpstr>
      <vt:lpstr>Gotham-Medium</vt:lpstr>
      <vt:lpstr>Office Theme</vt:lpstr>
      <vt:lpstr>Emergency Rental Assistance Programs </vt:lpstr>
      <vt:lpstr>ERAP Fact Sheet</vt:lpstr>
      <vt:lpstr>Assistance During COVID-19</vt:lpstr>
      <vt:lpstr>ERAP, RAFT, &amp; ERMA Processes</vt:lpstr>
      <vt:lpstr>Housing Crisis</vt:lpstr>
      <vt:lpstr>Income Eligibility</vt:lpstr>
      <vt:lpstr>Application</vt:lpstr>
      <vt:lpstr>Required Docs</vt:lpstr>
      <vt:lpstr>Property Owner Documents</vt:lpstr>
      <vt:lpstr>Metro will reply,</vt:lpstr>
      <vt:lpstr>Additional Services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Sierra Willenburg</dc:creator>
  <cp:lastModifiedBy>Chris Norris</cp:lastModifiedBy>
  <cp:revision>199</cp:revision>
  <cp:lastPrinted>2020-06-05T16:09:17Z</cp:lastPrinted>
  <dcterms:created xsi:type="dcterms:W3CDTF">2014-10-17T02:57:40Z</dcterms:created>
  <dcterms:modified xsi:type="dcterms:W3CDTF">2021-03-22T17:43:27Z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0x0101001087BBA91042F24CA69A70C5C4B0455F</vt:lpwstr>
  </property>
</Properties>
</file>