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1"/>
  </p:notesMasterIdLst>
  <p:handoutMasterIdLst>
    <p:handoutMasterId r:id="rId22"/>
  </p:handoutMasterIdLst>
  <p:sldIdLst>
    <p:sldId id="474" r:id="rId5"/>
    <p:sldId id="479" r:id="rId6"/>
    <p:sldId id="480" r:id="rId7"/>
    <p:sldId id="440" r:id="rId8"/>
    <p:sldId id="481" r:id="rId9"/>
    <p:sldId id="483" r:id="rId10"/>
    <p:sldId id="492" r:id="rId11"/>
    <p:sldId id="493" r:id="rId12"/>
    <p:sldId id="494" r:id="rId13"/>
    <p:sldId id="495" r:id="rId14"/>
    <p:sldId id="496" r:id="rId15"/>
    <p:sldId id="497" r:id="rId16"/>
    <p:sldId id="498" r:id="rId17"/>
    <p:sldId id="499" r:id="rId18"/>
    <p:sldId id="500" r:id="rId19"/>
    <p:sldId id="491" r:id="rId20"/>
  </p:sldIdLst>
  <p:sldSz cx="9144000" cy="6858000" type="letter"/>
  <p:notesSz cx="6934200" cy="9220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p:defaultTextStyle>
  <p:extLst>
    <p:ext uri="{EFAFB233-063F-42B5-8137-9DF3F51BA10A}">
      <p15:sldGuideLst xmlns:p15="http://schemas.microsoft.com/office/powerpoint/2012/main">
        <p15:guide id="1" orient="horz" pos="55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Thomas R" initials="DTR" lastIdx="0" clrIdx="0">
    <p:extLst>
      <p:ext uri="{19B8F6BF-5375-455C-9EA6-DF929625EA0E}">
        <p15:presenceInfo xmlns:p15="http://schemas.microsoft.com/office/powerpoint/2012/main" userId="S-1-5-21-746137067-1677128483-1177238915-100045" providerId="AD"/>
      </p:ext>
    </p:extLst>
  </p:cmAuthor>
  <p:cmAuthor id="2" name="William Lavy" initials="WL" lastIdx="1" clrIdx="1">
    <p:extLst>
      <p:ext uri="{19B8F6BF-5375-455C-9EA6-DF929625EA0E}">
        <p15:presenceInfo xmlns:p15="http://schemas.microsoft.com/office/powerpoint/2012/main" userId="dc8e794df8f4dafd" providerId="Windows Live"/>
      </p:ext>
    </p:extLst>
  </p:cmAuthor>
  <p:cmAuthor id="3" name="Ruppel, Chad" initials="RC" lastIdx="9" clrIdx="2">
    <p:extLst>
      <p:ext uri="{19B8F6BF-5375-455C-9EA6-DF929625EA0E}">
        <p15:presenceInfo xmlns:p15="http://schemas.microsoft.com/office/powerpoint/2012/main" userId="S::Chad.X.Ruppel@hud.gov::4cd7462c-1b0b-42e5-b3bf-8652639ad50d" providerId="AD"/>
      </p:ext>
    </p:extLst>
  </p:cmAuthor>
  <p:cmAuthor id="4" name="Lavy, William A" initials="LWA" lastIdx="2" clrIdx="3">
    <p:extLst>
      <p:ext uri="{19B8F6BF-5375-455C-9EA6-DF929625EA0E}">
        <p15:presenceInfo xmlns:p15="http://schemas.microsoft.com/office/powerpoint/2012/main" userId="S::William.A.Lavy@hud.gov::d9071cbf-edee-4c93-9b81-dacf20f69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735"/>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657" autoAdjust="0"/>
  </p:normalViewPr>
  <p:slideViewPr>
    <p:cSldViewPr snapToGrid="0" snapToObjects="1">
      <p:cViewPr varScale="1">
        <p:scale>
          <a:sx n="67" d="100"/>
          <a:sy n="67" d="100"/>
        </p:scale>
        <p:origin x="1320" y="60"/>
      </p:cViewPr>
      <p:guideLst>
        <p:guide orient="horz" pos="55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3019" y="-8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72" tIns="46136" rIns="92272" bIns="46136" rtlCol="0"/>
          <a:lstStyle>
            <a:lvl1pPr algn="l">
              <a:defRPr sz="1300"/>
            </a:lvl1pPr>
          </a:lstStyle>
          <a:p>
            <a:endParaRPr lang="en-US" dirty="0"/>
          </a:p>
        </p:txBody>
      </p:sp>
      <p:sp>
        <p:nvSpPr>
          <p:cNvPr id="3" name="Date Placeholder 2"/>
          <p:cNvSpPr>
            <a:spLocks noGrp="1"/>
          </p:cNvSpPr>
          <p:nvPr>
            <p:ph type="dt" sz="quarter" idx="1"/>
          </p:nvPr>
        </p:nvSpPr>
        <p:spPr>
          <a:xfrm>
            <a:off x="3927775" y="0"/>
            <a:ext cx="3004820" cy="461010"/>
          </a:xfrm>
          <a:prstGeom prst="rect">
            <a:avLst/>
          </a:prstGeom>
        </p:spPr>
        <p:txBody>
          <a:bodyPr vert="horz" lIns="92272" tIns="46136" rIns="92272" bIns="46136" rtlCol="0"/>
          <a:lstStyle>
            <a:lvl1pPr algn="r">
              <a:defRPr sz="1300"/>
            </a:lvl1pPr>
          </a:lstStyle>
          <a:p>
            <a:fld id="{746859F6-33FF-4E0C-B578-5D9D7E3D93B4}" type="datetimeFigureOut">
              <a:rPr lang="en-US" smtClean="0"/>
              <a:t>3/24/2021</a:t>
            </a:fld>
            <a:endParaRPr lang="en-US" dirty="0"/>
          </a:p>
        </p:txBody>
      </p:sp>
      <p:sp>
        <p:nvSpPr>
          <p:cNvPr id="4" name="Footer Placeholder 3"/>
          <p:cNvSpPr>
            <a:spLocks noGrp="1"/>
          </p:cNvSpPr>
          <p:nvPr>
            <p:ph type="ftr" sz="quarter" idx="2"/>
          </p:nvPr>
        </p:nvSpPr>
        <p:spPr>
          <a:xfrm>
            <a:off x="0" y="8757591"/>
            <a:ext cx="3004820" cy="461010"/>
          </a:xfrm>
          <a:prstGeom prst="rect">
            <a:avLst/>
          </a:prstGeom>
        </p:spPr>
        <p:txBody>
          <a:bodyPr vert="horz" lIns="92272" tIns="46136" rIns="92272" bIns="4613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27775" y="8757591"/>
            <a:ext cx="3004820" cy="461010"/>
          </a:xfrm>
          <a:prstGeom prst="rect">
            <a:avLst/>
          </a:prstGeom>
        </p:spPr>
        <p:txBody>
          <a:bodyPr vert="horz" lIns="92272" tIns="46136" rIns="92272" bIns="46136" rtlCol="0" anchor="b"/>
          <a:lstStyle>
            <a:lvl1pPr algn="r">
              <a:defRPr sz="1300"/>
            </a:lvl1pPr>
          </a:lstStyle>
          <a:p>
            <a:fld id="{79BB0700-3F93-4244-9C3C-2BF2E8C46965}" type="slidenum">
              <a:rPr lang="en-US" smtClean="0"/>
              <a:t>‹#›</a:t>
            </a:fld>
            <a:endParaRPr lang="en-US" dirty="0"/>
          </a:p>
        </p:txBody>
      </p:sp>
    </p:spTree>
    <p:extLst>
      <p:ext uri="{BB962C8B-B14F-4D97-AF65-F5344CB8AC3E}">
        <p14:creationId xmlns:p14="http://schemas.microsoft.com/office/powerpoint/2010/main" val="598135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72" tIns="46136" rIns="92272" bIns="46136" rtlCol="0"/>
          <a:lstStyle>
            <a:lvl1pPr algn="l">
              <a:defRPr sz="13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72" tIns="46136" rIns="92272" bIns="46136" rtlCol="0"/>
          <a:lstStyle>
            <a:lvl1pPr algn="r">
              <a:defRPr sz="1300"/>
            </a:lvl1pPr>
          </a:lstStyle>
          <a:p>
            <a:fld id="{FC0C9E5C-0522-4A14-89E4-CBC2DFADDED9}" type="datetimeFigureOut">
              <a:rPr lang="en-US" smtClean="0"/>
              <a:t>3/24/2021</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72" tIns="46136" rIns="92272" bIns="46136" rtlCol="0" anchor="ctr"/>
          <a:lstStyle/>
          <a:p>
            <a:endParaRPr lang="en-US" dirty="0"/>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272" tIns="46136" rIns="92272" bIns="46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1"/>
            <a:ext cx="3004820" cy="461010"/>
          </a:xfrm>
          <a:prstGeom prst="rect">
            <a:avLst/>
          </a:prstGeom>
        </p:spPr>
        <p:txBody>
          <a:bodyPr vert="horz" lIns="92272" tIns="46136" rIns="92272" bIns="4613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27775" y="8757591"/>
            <a:ext cx="3004820" cy="461010"/>
          </a:xfrm>
          <a:prstGeom prst="rect">
            <a:avLst/>
          </a:prstGeom>
        </p:spPr>
        <p:txBody>
          <a:bodyPr vert="horz" lIns="92272" tIns="46136" rIns="92272" bIns="46136" rtlCol="0" anchor="b"/>
          <a:lstStyle>
            <a:lvl1pPr algn="r">
              <a:defRPr sz="1300"/>
            </a:lvl1pPr>
          </a:lstStyle>
          <a:p>
            <a:fld id="{8B613499-0A78-41A0-909C-E859ACE5B34D}" type="slidenum">
              <a:rPr lang="en-US" smtClean="0"/>
              <a:t>‹#›</a:t>
            </a:fld>
            <a:endParaRPr lang="en-US" dirty="0"/>
          </a:p>
        </p:txBody>
      </p:sp>
    </p:spTree>
    <p:extLst>
      <p:ext uri="{BB962C8B-B14F-4D97-AF65-F5344CB8AC3E}">
        <p14:creationId xmlns:p14="http://schemas.microsoft.com/office/powerpoint/2010/main" val="641113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13499-0A78-41A0-909C-E859ACE5B34D}" type="slidenum">
              <a:rPr lang="en-US" smtClean="0"/>
              <a:t>1</a:t>
            </a:fld>
            <a:endParaRPr lang="en-US" dirty="0"/>
          </a:p>
        </p:txBody>
      </p:sp>
    </p:spTree>
    <p:extLst>
      <p:ext uri="{BB962C8B-B14F-4D97-AF65-F5344CB8AC3E}">
        <p14:creationId xmlns:p14="http://schemas.microsoft.com/office/powerpoint/2010/main" val="417432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9490A08-1579-4071-8BEE-AD46C6F0964F}"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3D1C120-AEFA-45FE-8C6D-D83664D73B9C}" type="slidenum">
              <a:rPr lang="en-US"/>
              <a:pPr/>
              <a:t>‹#›</a:t>
            </a:fld>
            <a:endParaRPr lang="en-US" dirty="0"/>
          </a:p>
        </p:txBody>
      </p:sp>
    </p:spTree>
    <p:extLst>
      <p:ext uri="{BB962C8B-B14F-4D97-AF65-F5344CB8AC3E}">
        <p14:creationId xmlns:p14="http://schemas.microsoft.com/office/powerpoint/2010/main" val="18038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353C58-C33F-4132-B235-9371D60339D4}"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012506E-35B4-4F03-8B60-767763F90C7C}" type="slidenum">
              <a:rPr lang="en-US"/>
              <a:pPr/>
              <a:t>‹#›</a:t>
            </a:fld>
            <a:endParaRPr lang="en-US" dirty="0"/>
          </a:p>
        </p:txBody>
      </p:sp>
    </p:spTree>
    <p:extLst>
      <p:ext uri="{BB962C8B-B14F-4D97-AF65-F5344CB8AC3E}">
        <p14:creationId xmlns:p14="http://schemas.microsoft.com/office/powerpoint/2010/main" val="285963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143CC0E-7D06-4B52-AC40-D74C1F086234}"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DE03157-AFB0-4CC4-843A-D0C86DEDF4D7}" type="slidenum">
              <a:rPr lang="en-US"/>
              <a:pPr/>
              <a:t>‹#›</a:t>
            </a:fld>
            <a:endParaRPr lang="en-US" dirty="0"/>
          </a:p>
        </p:txBody>
      </p:sp>
    </p:spTree>
    <p:extLst>
      <p:ext uri="{BB962C8B-B14F-4D97-AF65-F5344CB8AC3E}">
        <p14:creationId xmlns:p14="http://schemas.microsoft.com/office/powerpoint/2010/main" val="234360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1DF161-8BFC-40B6-AE5E-B37C5885F965}"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87B4898-D986-4756-BCEF-CF79C8043C9C}" type="slidenum">
              <a:rPr lang="en-US"/>
              <a:pPr/>
              <a:t>‹#›</a:t>
            </a:fld>
            <a:endParaRPr lang="en-US" dirty="0"/>
          </a:p>
        </p:txBody>
      </p:sp>
    </p:spTree>
    <p:extLst>
      <p:ext uri="{BB962C8B-B14F-4D97-AF65-F5344CB8AC3E}">
        <p14:creationId xmlns:p14="http://schemas.microsoft.com/office/powerpoint/2010/main" val="211679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4F1865-9D06-4D40-8910-9547E2E36946}" type="datetime1">
              <a:rPr lang="en-US" smtClean="0"/>
              <a:t>3/24/2021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685E14-3D72-4BDD-9376-7B3416E2E802}" type="slidenum">
              <a:rPr lang="en-US"/>
              <a:pPr/>
              <a:t>‹#›</a:t>
            </a:fld>
            <a:endParaRPr lang="en-US" dirty="0"/>
          </a:p>
        </p:txBody>
      </p:sp>
    </p:spTree>
    <p:extLst>
      <p:ext uri="{BB962C8B-B14F-4D97-AF65-F5344CB8AC3E}">
        <p14:creationId xmlns:p14="http://schemas.microsoft.com/office/powerpoint/2010/main" val="165084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D19555E-661B-48C3-A677-2EA74E442175}" type="datetime1">
              <a:rPr lang="en-US" smtClean="0"/>
              <a:t>3/24/2021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A24DA3A-2392-4DD2-A597-A5BACA37D5AD}" type="slidenum">
              <a:rPr lang="en-US"/>
              <a:pPr/>
              <a:t>‹#›</a:t>
            </a:fld>
            <a:endParaRPr lang="en-US" dirty="0"/>
          </a:p>
        </p:txBody>
      </p:sp>
    </p:spTree>
    <p:extLst>
      <p:ext uri="{BB962C8B-B14F-4D97-AF65-F5344CB8AC3E}">
        <p14:creationId xmlns:p14="http://schemas.microsoft.com/office/powerpoint/2010/main" val="240020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54FF98E-45CC-47EB-889A-4DB5431ECBF8}" type="datetime1">
              <a:rPr lang="en-US" smtClean="0"/>
              <a:t>3/24/2021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A1EDEB52-82E3-4105-9DD2-370A14A8BB5D}" type="slidenum">
              <a:rPr lang="en-US"/>
              <a:pPr/>
              <a:t>‹#›</a:t>
            </a:fld>
            <a:endParaRPr lang="en-US" dirty="0"/>
          </a:p>
        </p:txBody>
      </p:sp>
    </p:spTree>
    <p:extLst>
      <p:ext uri="{BB962C8B-B14F-4D97-AF65-F5344CB8AC3E}">
        <p14:creationId xmlns:p14="http://schemas.microsoft.com/office/powerpoint/2010/main" val="295966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9508046-5B8E-4175-8B05-1A340CB4419C}" type="datetime1">
              <a:rPr lang="en-US" smtClean="0"/>
              <a:t>3/24/2021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B374B5D-F0B1-401E-A582-88D3E501ED21}" type="slidenum">
              <a:rPr lang="en-US"/>
              <a:pPr/>
              <a:t>‹#›</a:t>
            </a:fld>
            <a:endParaRPr lang="en-US" dirty="0"/>
          </a:p>
        </p:txBody>
      </p:sp>
    </p:spTree>
    <p:extLst>
      <p:ext uri="{BB962C8B-B14F-4D97-AF65-F5344CB8AC3E}">
        <p14:creationId xmlns:p14="http://schemas.microsoft.com/office/powerpoint/2010/main" val="107945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82A966-60AD-4764-BC64-B1B01782A7D2}" type="datetime1">
              <a:rPr lang="en-US" smtClean="0"/>
              <a:t>3/24/2021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D16A623-DF9C-4F24-BF83-4CF7E5DB0F83}" type="slidenum">
              <a:rPr lang="en-US"/>
              <a:pPr/>
              <a:t>‹#›</a:t>
            </a:fld>
            <a:endParaRPr lang="en-US" dirty="0"/>
          </a:p>
        </p:txBody>
      </p:sp>
    </p:spTree>
    <p:extLst>
      <p:ext uri="{BB962C8B-B14F-4D97-AF65-F5344CB8AC3E}">
        <p14:creationId xmlns:p14="http://schemas.microsoft.com/office/powerpoint/2010/main" val="28266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3DF4C55-783D-4F9D-8C87-5224B9612165}" type="datetime1">
              <a:rPr lang="en-US" smtClean="0"/>
              <a:t>3/24/2021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0F49FA0-75FD-4C67-B10B-0D47CDFBE457}" type="slidenum">
              <a:rPr lang="en-US"/>
              <a:pPr/>
              <a:t>‹#›</a:t>
            </a:fld>
            <a:endParaRPr lang="en-US" dirty="0"/>
          </a:p>
        </p:txBody>
      </p:sp>
    </p:spTree>
    <p:extLst>
      <p:ext uri="{BB962C8B-B14F-4D97-AF65-F5344CB8AC3E}">
        <p14:creationId xmlns:p14="http://schemas.microsoft.com/office/powerpoint/2010/main" val="34801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2AD9275-F0B4-4D70-AEC4-6B282BFCAC56}" type="datetime1">
              <a:rPr lang="en-US" smtClean="0"/>
              <a:t>3/24/2021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895D62D-9426-4D63-AECE-F28EA546B5F2}" type="slidenum">
              <a:rPr lang="en-US"/>
              <a:pPr/>
              <a:t>‹#›</a:t>
            </a:fld>
            <a:endParaRPr lang="en-US" dirty="0"/>
          </a:p>
        </p:txBody>
      </p:sp>
    </p:spTree>
    <p:extLst>
      <p:ext uri="{BB962C8B-B14F-4D97-AF65-F5344CB8AC3E}">
        <p14:creationId xmlns:p14="http://schemas.microsoft.com/office/powerpoint/2010/main" val="1018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421951"/>
            <a:ext cx="8229600" cy="477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6" charset="0"/>
              </a:defRPr>
            </a:lvl1pPr>
          </a:lstStyle>
          <a:p>
            <a:fld id="{338989BA-F3A8-4269-B8A1-D2E02905E5EB}" type="datetime1">
              <a:rPr lang="en-US" smtClean="0"/>
              <a:t>3/24/2021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189296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6" charset="0"/>
              </a:defRPr>
            </a:lvl1pPr>
          </a:lstStyle>
          <a:p>
            <a:fld id="{E0131595-F1DF-4E9F-B15D-7867B14A89F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8" r:id="rId2"/>
    <p:sldLayoutId id="214748369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ud.gov/sites/dfiles/PIH/documents/HCV_Fact_Sheet_Landlords.pdf" TargetMode="External"/><Relationship Id="rId2" Type="http://schemas.openxmlformats.org/officeDocument/2006/relationships/hyperlink" Target="https://www.hud.gov/program_offices/public_indian_housing/programs/hcv/about/fact_sheet" TargetMode="External"/><Relationship Id="rId1" Type="http://schemas.openxmlformats.org/officeDocument/2006/relationships/slideLayout" Target="../slideLayouts/slideLayout3.xml"/><Relationship Id="rId6" Type="http://schemas.openxmlformats.org/officeDocument/2006/relationships/hyperlink" Target="https://www.huduser.gov/portal/datasets/fmr.html" TargetMode="External"/><Relationship Id="rId5" Type="http://schemas.openxmlformats.org/officeDocument/2006/relationships/hyperlink" Target="https://www.huduser.gov/PORTAL/DATASETS/IL.HTML" TargetMode="External"/><Relationship Id="rId4" Type="http://schemas.openxmlformats.org/officeDocument/2006/relationships/hyperlink" Target="https://www.hud.gov/TOPICS/RENTAL_ASSISTANCE/PHPRO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ud.gov/program_offices/public_indian_housing/programs/hcv" TargetMode="External"/><Relationship Id="rId2" Type="http://schemas.openxmlformats.org/officeDocument/2006/relationships/hyperlink" Target="https://www.hud.gov/program_offices/public_indian_housing/programs/ph"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7420"/>
            <a:ext cx="8686800" cy="3219061"/>
          </a:xfrm>
          <a:solidFill>
            <a:schemeClr val="bg1"/>
          </a:solidFill>
        </p:spPr>
        <p:txBody>
          <a:bodyPr>
            <a:normAutofit/>
          </a:bodyPr>
          <a:lstStyle/>
          <a:p>
            <a:r>
              <a:rPr lang="en-US" sz="4800" dirty="0">
                <a:ea typeface="ＭＳ Ｐゴシック"/>
              </a:rPr>
              <a:t> </a:t>
            </a:r>
            <a:r>
              <a:rPr lang="en-US" sz="4800" b="1" dirty="0">
                <a:ea typeface="ＭＳ Ｐゴシック"/>
              </a:rPr>
              <a:t>Fundamentals of the Housing Choice Voucher (HCV) Program </a:t>
            </a:r>
            <a:r>
              <a:rPr lang="en-US" sz="2800" b="1" dirty="0">
                <a:ea typeface="ＭＳ Ｐゴシック"/>
              </a:rPr>
              <a:t>a/k/a Section 8 or Voucher</a:t>
            </a:r>
            <a:br>
              <a:rPr lang="en-US" b="1" dirty="0"/>
            </a:br>
            <a:endParaRPr lang="en-US" b="1" dirty="0"/>
          </a:p>
        </p:txBody>
      </p:sp>
      <p:sp>
        <p:nvSpPr>
          <p:cNvPr id="4" name="Subtitle 3"/>
          <p:cNvSpPr>
            <a:spLocks noGrp="1"/>
          </p:cNvSpPr>
          <p:nvPr>
            <p:ph type="subTitle" idx="1"/>
          </p:nvPr>
        </p:nvSpPr>
        <p:spPr>
          <a:xfrm>
            <a:off x="1371600" y="4733926"/>
            <a:ext cx="6400800" cy="1438274"/>
          </a:xfrm>
        </p:spPr>
        <p:txBody>
          <a:bodyPr/>
          <a:lstStyle/>
          <a:p>
            <a:r>
              <a:rPr lang="en-US" sz="2400" dirty="0">
                <a:ea typeface="ＭＳ Ｐゴシック"/>
              </a:rPr>
              <a:t>Greater Boston Association of Realtors</a:t>
            </a:r>
          </a:p>
          <a:p>
            <a:r>
              <a:rPr lang="en-US" sz="2400" dirty="0">
                <a:ea typeface="ＭＳ Ｐゴシック"/>
              </a:rPr>
              <a:t>March 25, 2021</a:t>
            </a:r>
          </a:p>
          <a:p>
            <a:pPr algn="r"/>
            <a:r>
              <a:rPr lang="en-US" sz="1600" dirty="0">
                <a:ea typeface="ＭＳ Ｐゴシック"/>
              </a:rPr>
              <a:t>Robert P. Cwieka</a:t>
            </a:r>
          </a:p>
          <a:p>
            <a:pPr algn="r"/>
            <a:r>
              <a:rPr lang="en-US" sz="1600" dirty="0">
                <a:ea typeface="ＭＳ Ｐゴシック"/>
              </a:rPr>
              <a:t>HUD, Boston</a:t>
            </a:r>
          </a:p>
          <a:p>
            <a:endParaRPr lang="en-US" dirty="0">
              <a:ea typeface="ＭＳ Ｐゴシック"/>
            </a:endParaRPr>
          </a:p>
        </p:txBody>
      </p:sp>
    </p:spTree>
    <p:extLst>
      <p:ext uri="{BB962C8B-B14F-4D97-AF65-F5344CB8AC3E}">
        <p14:creationId xmlns:p14="http://schemas.microsoft.com/office/powerpoint/2010/main" val="28356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61AA-5E4B-4D5F-927A-990AF59D6BA3}"/>
              </a:ext>
            </a:extLst>
          </p:cNvPr>
          <p:cNvSpPr>
            <a:spLocks noGrp="1"/>
          </p:cNvSpPr>
          <p:nvPr>
            <p:ph type="title"/>
          </p:nvPr>
        </p:nvSpPr>
        <p:spPr/>
        <p:txBody>
          <a:bodyPr/>
          <a:lstStyle/>
          <a:p>
            <a:r>
              <a:rPr lang="en-US" dirty="0"/>
              <a:t>Roles in the HCV program</a:t>
            </a:r>
            <a:br>
              <a:rPr lang="en-US" dirty="0"/>
            </a:br>
            <a:r>
              <a:rPr lang="en-US" u="sng" dirty="0"/>
              <a:t>Landlord</a:t>
            </a:r>
          </a:p>
        </p:txBody>
      </p:sp>
      <p:sp>
        <p:nvSpPr>
          <p:cNvPr id="3" name="Content Placeholder 2">
            <a:extLst>
              <a:ext uri="{FF2B5EF4-FFF2-40B4-BE49-F238E27FC236}">
                <a16:creationId xmlns:a16="http://schemas.microsoft.com/office/drawing/2014/main" id="{BB8CB33A-6AA0-4A64-9C64-6B089A056FBD}"/>
              </a:ext>
            </a:extLst>
          </p:cNvPr>
          <p:cNvSpPr>
            <a:spLocks noGrp="1"/>
          </p:cNvSpPr>
          <p:nvPr>
            <p:ph idx="1"/>
          </p:nvPr>
        </p:nvSpPr>
        <p:spPr/>
        <p:txBody>
          <a:bodyPr/>
          <a:lstStyle/>
          <a:p>
            <a:r>
              <a:rPr lang="en-US" b="0" i="0" dirty="0">
                <a:solidFill>
                  <a:srgbClr val="000000"/>
                </a:solidFill>
                <a:effectLst/>
                <a:latin typeface="Open Sans Condensed"/>
              </a:rPr>
              <a:t>Provide decent, safe, and sanitary housing to a tenant at a reasonable rent. </a:t>
            </a:r>
          </a:p>
          <a:p>
            <a:r>
              <a:rPr lang="en-US" dirty="0">
                <a:solidFill>
                  <a:srgbClr val="000000"/>
                </a:solidFill>
                <a:latin typeface="Open Sans Condensed"/>
              </a:rPr>
              <a:t>Maintain </a:t>
            </a:r>
            <a:r>
              <a:rPr lang="en-US" b="0" i="0" dirty="0">
                <a:solidFill>
                  <a:srgbClr val="000000"/>
                </a:solidFill>
                <a:effectLst/>
                <a:latin typeface="Open Sans Condensed"/>
              </a:rPr>
              <a:t>dwelling unit up to at least HUD’s Housing Quality </a:t>
            </a:r>
            <a:r>
              <a:rPr lang="en-US" dirty="0">
                <a:solidFill>
                  <a:srgbClr val="000000"/>
                </a:solidFill>
                <a:latin typeface="Open Sans Condensed"/>
              </a:rPr>
              <a:t>S</a:t>
            </a:r>
            <a:r>
              <a:rPr lang="en-US" b="0" i="0" dirty="0">
                <a:solidFill>
                  <a:srgbClr val="000000"/>
                </a:solidFill>
                <a:effectLst/>
                <a:latin typeface="Open Sans Condensed"/>
              </a:rPr>
              <a:t>tandards as long as the owner receives housing assistance payments. </a:t>
            </a:r>
          </a:p>
          <a:p>
            <a:r>
              <a:rPr lang="en-US" dirty="0">
                <a:solidFill>
                  <a:srgbClr val="000000"/>
                </a:solidFill>
                <a:latin typeface="Open Sans Condensed"/>
              </a:rPr>
              <a:t>P</a:t>
            </a:r>
            <a:r>
              <a:rPr lang="en-US" b="0" i="0" dirty="0">
                <a:solidFill>
                  <a:srgbClr val="000000"/>
                </a:solidFill>
                <a:effectLst/>
                <a:latin typeface="Open Sans Condensed"/>
              </a:rPr>
              <a:t>rovide the services agreed to as part of the lease signed with the tenant and the contract signed with the PHA.</a:t>
            </a:r>
            <a:endParaRPr lang="en-US" dirty="0"/>
          </a:p>
        </p:txBody>
      </p:sp>
      <p:sp>
        <p:nvSpPr>
          <p:cNvPr id="4" name="Slide Number Placeholder 3">
            <a:extLst>
              <a:ext uri="{FF2B5EF4-FFF2-40B4-BE49-F238E27FC236}">
                <a16:creationId xmlns:a16="http://schemas.microsoft.com/office/drawing/2014/main" id="{B918046D-32EB-497E-9E9B-E4A63F79731E}"/>
              </a:ext>
            </a:extLst>
          </p:cNvPr>
          <p:cNvSpPr>
            <a:spLocks noGrp="1"/>
          </p:cNvSpPr>
          <p:nvPr>
            <p:ph type="sldNum" sz="quarter" idx="12"/>
          </p:nvPr>
        </p:nvSpPr>
        <p:spPr/>
        <p:txBody>
          <a:bodyPr/>
          <a:lstStyle/>
          <a:p>
            <a:fld id="{84685E14-3D72-4BDD-9376-7B3416E2E802}" type="slidenum">
              <a:rPr lang="en-US" smtClean="0"/>
              <a:pPr/>
              <a:t>10</a:t>
            </a:fld>
            <a:endParaRPr lang="en-US" dirty="0"/>
          </a:p>
        </p:txBody>
      </p:sp>
    </p:spTree>
    <p:extLst>
      <p:ext uri="{BB962C8B-B14F-4D97-AF65-F5344CB8AC3E}">
        <p14:creationId xmlns:p14="http://schemas.microsoft.com/office/powerpoint/2010/main" val="206794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1F62-3A25-48AC-9D2B-09B7686B41C0}"/>
              </a:ext>
            </a:extLst>
          </p:cNvPr>
          <p:cNvSpPr>
            <a:spLocks noGrp="1"/>
          </p:cNvSpPr>
          <p:nvPr>
            <p:ph type="title"/>
          </p:nvPr>
        </p:nvSpPr>
        <p:spPr/>
        <p:txBody>
          <a:bodyPr/>
          <a:lstStyle/>
          <a:p>
            <a:r>
              <a:rPr lang="en-US" dirty="0"/>
              <a:t>Roles in the HCV program</a:t>
            </a:r>
            <a:br>
              <a:rPr lang="en-US" dirty="0"/>
            </a:br>
            <a:r>
              <a:rPr lang="en-US" u="sng" dirty="0"/>
              <a:t>Housing Authority</a:t>
            </a:r>
          </a:p>
        </p:txBody>
      </p:sp>
      <p:sp>
        <p:nvSpPr>
          <p:cNvPr id="3" name="Content Placeholder 2">
            <a:extLst>
              <a:ext uri="{FF2B5EF4-FFF2-40B4-BE49-F238E27FC236}">
                <a16:creationId xmlns:a16="http://schemas.microsoft.com/office/drawing/2014/main" id="{193E7FCA-B9A4-4B07-A35A-7C9D7D9A7079}"/>
              </a:ext>
            </a:extLst>
          </p:cNvPr>
          <p:cNvSpPr>
            <a:spLocks noGrp="1"/>
          </p:cNvSpPr>
          <p:nvPr>
            <p:ph idx="1"/>
          </p:nvPr>
        </p:nvSpPr>
        <p:spPr/>
        <p:txBody>
          <a:bodyPr/>
          <a:lstStyle/>
          <a:p>
            <a:r>
              <a:rPr lang="en-US" dirty="0">
                <a:solidFill>
                  <a:srgbClr val="000000"/>
                </a:solidFill>
                <a:latin typeface="Open Sans Condensed"/>
              </a:rPr>
              <a:t>Administrator of </a:t>
            </a:r>
            <a:r>
              <a:rPr lang="en-US" b="0" i="0" dirty="0">
                <a:solidFill>
                  <a:srgbClr val="000000"/>
                </a:solidFill>
                <a:effectLst/>
                <a:latin typeface="Open Sans Condensed"/>
              </a:rPr>
              <a:t>the voucher program locally.</a:t>
            </a:r>
          </a:p>
          <a:p>
            <a:r>
              <a:rPr lang="en-US" b="0" i="0" dirty="0">
                <a:solidFill>
                  <a:srgbClr val="000000"/>
                </a:solidFill>
                <a:effectLst/>
                <a:latin typeface="Open Sans Condensed"/>
              </a:rPr>
              <a:t>PHA provides a family with the housing assistance that enables the family to seek out suitable housing </a:t>
            </a:r>
          </a:p>
          <a:p>
            <a:r>
              <a:rPr lang="en-US" b="0" i="0" dirty="0">
                <a:solidFill>
                  <a:srgbClr val="000000"/>
                </a:solidFill>
                <a:effectLst/>
                <a:latin typeface="Open Sans Condensed"/>
              </a:rPr>
              <a:t>PHA enters into a contract with the landlord to provide housing assistance payments on behalf of the family. </a:t>
            </a:r>
          </a:p>
          <a:p>
            <a:r>
              <a:rPr lang="en-US" dirty="0">
                <a:solidFill>
                  <a:srgbClr val="000000"/>
                </a:solidFill>
                <a:latin typeface="Open Sans Condensed"/>
              </a:rPr>
              <a:t>Enforce </a:t>
            </a:r>
            <a:r>
              <a:rPr lang="en-US" b="0" i="0" dirty="0">
                <a:solidFill>
                  <a:srgbClr val="000000"/>
                </a:solidFill>
                <a:effectLst/>
                <a:latin typeface="Open Sans Condensed"/>
              </a:rPr>
              <a:t>owner's obligations under the HAP.  PHA has the right to terminate assistance payments.</a:t>
            </a:r>
            <a:endParaRPr lang="en-US" dirty="0"/>
          </a:p>
        </p:txBody>
      </p:sp>
      <p:sp>
        <p:nvSpPr>
          <p:cNvPr id="4" name="Slide Number Placeholder 3">
            <a:extLst>
              <a:ext uri="{FF2B5EF4-FFF2-40B4-BE49-F238E27FC236}">
                <a16:creationId xmlns:a16="http://schemas.microsoft.com/office/drawing/2014/main" id="{65D512D6-6A49-470E-B148-6D01E82E254A}"/>
              </a:ext>
            </a:extLst>
          </p:cNvPr>
          <p:cNvSpPr>
            <a:spLocks noGrp="1"/>
          </p:cNvSpPr>
          <p:nvPr>
            <p:ph type="sldNum" sz="quarter" idx="12"/>
          </p:nvPr>
        </p:nvSpPr>
        <p:spPr/>
        <p:txBody>
          <a:bodyPr/>
          <a:lstStyle/>
          <a:p>
            <a:fld id="{84685E14-3D72-4BDD-9376-7B3416E2E802}" type="slidenum">
              <a:rPr lang="en-US" smtClean="0"/>
              <a:pPr/>
              <a:t>11</a:t>
            </a:fld>
            <a:endParaRPr lang="en-US" dirty="0"/>
          </a:p>
        </p:txBody>
      </p:sp>
    </p:spTree>
    <p:extLst>
      <p:ext uri="{BB962C8B-B14F-4D97-AF65-F5344CB8AC3E}">
        <p14:creationId xmlns:p14="http://schemas.microsoft.com/office/powerpoint/2010/main" val="324328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1F62-3A25-48AC-9D2B-09B7686B41C0}"/>
              </a:ext>
            </a:extLst>
          </p:cNvPr>
          <p:cNvSpPr>
            <a:spLocks noGrp="1"/>
          </p:cNvSpPr>
          <p:nvPr>
            <p:ph type="title"/>
          </p:nvPr>
        </p:nvSpPr>
        <p:spPr/>
        <p:txBody>
          <a:bodyPr/>
          <a:lstStyle/>
          <a:p>
            <a:r>
              <a:rPr lang="en-US" dirty="0"/>
              <a:t>Roles in the HCV program</a:t>
            </a:r>
            <a:br>
              <a:rPr lang="en-US" dirty="0"/>
            </a:br>
            <a:r>
              <a:rPr lang="en-US" u="sng" dirty="0"/>
              <a:t>Housing Authority</a:t>
            </a:r>
          </a:p>
        </p:txBody>
      </p:sp>
      <p:sp>
        <p:nvSpPr>
          <p:cNvPr id="3" name="Content Placeholder 2">
            <a:extLst>
              <a:ext uri="{FF2B5EF4-FFF2-40B4-BE49-F238E27FC236}">
                <a16:creationId xmlns:a16="http://schemas.microsoft.com/office/drawing/2014/main" id="{193E7FCA-B9A4-4B07-A35A-7C9D7D9A7079}"/>
              </a:ext>
            </a:extLst>
          </p:cNvPr>
          <p:cNvSpPr>
            <a:spLocks noGrp="1"/>
          </p:cNvSpPr>
          <p:nvPr>
            <p:ph idx="1"/>
          </p:nvPr>
        </p:nvSpPr>
        <p:spPr/>
        <p:txBody>
          <a:bodyPr/>
          <a:lstStyle/>
          <a:p>
            <a:endParaRPr lang="en-US" b="0" i="0" dirty="0">
              <a:solidFill>
                <a:srgbClr val="000000"/>
              </a:solidFill>
              <a:effectLst/>
              <a:latin typeface="Open Sans Condensed"/>
            </a:endParaRPr>
          </a:p>
          <a:p>
            <a:r>
              <a:rPr lang="en-US" b="0" i="0" dirty="0">
                <a:solidFill>
                  <a:srgbClr val="000000"/>
                </a:solidFill>
                <a:effectLst/>
                <a:latin typeface="Open Sans Condensed"/>
              </a:rPr>
              <a:t>The PHA must reexamine the family's income and composition at least annually </a:t>
            </a:r>
          </a:p>
          <a:p>
            <a:endParaRPr lang="en-US" b="0" i="0" dirty="0">
              <a:solidFill>
                <a:srgbClr val="000000"/>
              </a:solidFill>
              <a:effectLst/>
              <a:latin typeface="Open Sans Condensed"/>
            </a:endParaRPr>
          </a:p>
          <a:p>
            <a:r>
              <a:rPr lang="en-US" b="0" i="0" dirty="0">
                <a:solidFill>
                  <a:srgbClr val="000000"/>
                </a:solidFill>
                <a:effectLst/>
                <a:latin typeface="Open Sans Condensed"/>
              </a:rPr>
              <a:t>Must inspect each unit at least annually to ensure that it meets minimum housing quality standards.</a:t>
            </a:r>
            <a:endParaRPr lang="en-US" dirty="0"/>
          </a:p>
        </p:txBody>
      </p:sp>
      <p:sp>
        <p:nvSpPr>
          <p:cNvPr id="4" name="Slide Number Placeholder 3">
            <a:extLst>
              <a:ext uri="{FF2B5EF4-FFF2-40B4-BE49-F238E27FC236}">
                <a16:creationId xmlns:a16="http://schemas.microsoft.com/office/drawing/2014/main" id="{65D512D6-6A49-470E-B148-6D01E82E254A}"/>
              </a:ext>
            </a:extLst>
          </p:cNvPr>
          <p:cNvSpPr>
            <a:spLocks noGrp="1"/>
          </p:cNvSpPr>
          <p:nvPr>
            <p:ph type="sldNum" sz="quarter" idx="12"/>
          </p:nvPr>
        </p:nvSpPr>
        <p:spPr/>
        <p:txBody>
          <a:bodyPr/>
          <a:lstStyle/>
          <a:p>
            <a:fld id="{84685E14-3D72-4BDD-9376-7B3416E2E802}" type="slidenum">
              <a:rPr lang="en-US" smtClean="0"/>
              <a:pPr/>
              <a:t>12</a:t>
            </a:fld>
            <a:endParaRPr lang="en-US" dirty="0"/>
          </a:p>
        </p:txBody>
      </p:sp>
    </p:spTree>
    <p:extLst>
      <p:ext uri="{BB962C8B-B14F-4D97-AF65-F5344CB8AC3E}">
        <p14:creationId xmlns:p14="http://schemas.microsoft.com/office/powerpoint/2010/main" val="45502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11AB-1B30-403E-A2F9-3F822EBE3E71}"/>
              </a:ext>
            </a:extLst>
          </p:cNvPr>
          <p:cNvSpPr>
            <a:spLocks noGrp="1"/>
          </p:cNvSpPr>
          <p:nvPr>
            <p:ph type="title"/>
          </p:nvPr>
        </p:nvSpPr>
        <p:spPr/>
        <p:txBody>
          <a:bodyPr/>
          <a:lstStyle/>
          <a:p>
            <a:r>
              <a:rPr lang="en-US" dirty="0"/>
              <a:t>Roles in the HCV program </a:t>
            </a:r>
            <a:br>
              <a:rPr lang="en-US" dirty="0"/>
            </a:br>
            <a:r>
              <a:rPr lang="en-US" u="sng" dirty="0"/>
              <a:t>HUD</a:t>
            </a:r>
            <a:r>
              <a:rPr lang="en-US" dirty="0"/>
              <a:t> </a:t>
            </a:r>
          </a:p>
        </p:txBody>
      </p:sp>
      <p:sp>
        <p:nvSpPr>
          <p:cNvPr id="3" name="Content Placeholder 2">
            <a:extLst>
              <a:ext uri="{FF2B5EF4-FFF2-40B4-BE49-F238E27FC236}">
                <a16:creationId xmlns:a16="http://schemas.microsoft.com/office/drawing/2014/main" id="{83677B24-2A69-41AC-B2B2-1B0DDA272D16}"/>
              </a:ext>
            </a:extLst>
          </p:cNvPr>
          <p:cNvSpPr>
            <a:spLocks noGrp="1"/>
          </p:cNvSpPr>
          <p:nvPr>
            <p:ph idx="1"/>
          </p:nvPr>
        </p:nvSpPr>
        <p:spPr/>
        <p:txBody>
          <a:bodyPr/>
          <a:lstStyle/>
          <a:p>
            <a:r>
              <a:rPr lang="en-US" dirty="0">
                <a:solidFill>
                  <a:srgbClr val="000000"/>
                </a:solidFill>
                <a:latin typeface="Open Sans Condensed"/>
              </a:rPr>
              <a:t>C</a:t>
            </a:r>
            <a:r>
              <a:rPr lang="en-US" b="0" i="0" dirty="0">
                <a:solidFill>
                  <a:srgbClr val="000000"/>
                </a:solidFill>
                <a:effectLst/>
                <a:latin typeface="Open Sans Condensed"/>
              </a:rPr>
              <a:t>over the cost of the program through appropriations.</a:t>
            </a:r>
          </a:p>
          <a:p>
            <a:r>
              <a:rPr lang="en-US" b="0" i="0" dirty="0">
                <a:solidFill>
                  <a:srgbClr val="000000"/>
                </a:solidFill>
                <a:effectLst/>
                <a:latin typeface="Open Sans Condensed"/>
              </a:rPr>
              <a:t>HUD provides funds to allow PHAs to make housing assistance payments on behalf of the families. </a:t>
            </a:r>
          </a:p>
          <a:p>
            <a:r>
              <a:rPr lang="en-US" b="0" i="0" dirty="0">
                <a:solidFill>
                  <a:srgbClr val="000000"/>
                </a:solidFill>
                <a:effectLst/>
                <a:latin typeface="Open Sans Condensed"/>
              </a:rPr>
              <a:t>HUD also pays the PHA a fee for the costs of administering the program. </a:t>
            </a:r>
          </a:p>
          <a:p>
            <a:r>
              <a:rPr lang="en-US" b="0" i="0" dirty="0">
                <a:solidFill>
                  <a:srgbClr val="000000"/>
                </a:solidFill>
                <a:effectLst/>
                <a:latin typeface="Open Sans Condensed"/>
              </a:rPr>
              <a:t>HUD monitors PHA administration of the program to ensure program </a:t>
            </a:r>
            <a:r>
              <a:rPr lang="en-US" b="0" i="0" dirty="0" err="1">
                <a:solidFill>
                  <a:srgbClr val="000000"/>
                </a:solidFill>
                <a:effectLst/>
                <a:latin typeface="Open Sans Condensed"/>
              </a:rPr>
              <a:t>intergrity</a:t>
            </a:r>
            <a:r>
              <a:rPr lang="en-US" b="0" i="0" dirty="0">
                <a:solidFill>
                  <a:srgbClr val="000000"/>
                </a:solidFill>
                <a:effectLst/>
                <a:latin typeface="Open Sans Condensed"/>
              </a:rPr>
              <a:t>.</a:t>
            </a:r>
            <a:endParaRPr lang="en-US" dirty="0"/>
          </a:p>
        </p:txBody>
      </p:sp>
      <p:sp>
        <p:nvSpPr>
          <p:cNvPr id="4" name="Slide Number Placeholder 3">
            <a:extLst>
              <a:ext uri="{FF2B5EF4-FFF2-40B4-BE49-F238E27FC236}">
                <a16:creationId xmlns:a16="http://schemas.microsoft.com/office/drawing/2014/main" id="{E251FB04-39A2-4FF2-BC69-287D5DA0CC4A}"/>
              </a:ext>
            </a:extLst>
          </p:cNvPr>
          <p:cNvSpPr>
            <a:spLocks noGrp="1"/>
          </p:cNvSpPr>
          <p:nvPr>
            <p:ph type="sldNum" sz="quarter" idx="12"/>
          </p:nvPr>
        </p:nvSpPr>
        <p:spPr/>
        <p:txBody>
          <a:bodyPr/>
          <a:lstStyle/>
          <a:p>
            <a:fld id="{84685E14-3D72-4BDD-9376-7B3416E2E802}" type="slidenum">
              <a:rPr lang="en-US" smtClean="0"/>
              <a:pPr/>
              <a:t>13</a:t>
            </a:fld>
            <a:endParaRPr lang="en-US" dirty="0"/>
          </a:p>
        </p:txBody>
      </p:sp>
    </p:spTree>
    <p:extLst>
      <p:ext uri="{BB962C8B-B14F-4D97-AF65-F5344CB8AC3E}">
        <p14:creationId xmlns:p14="http://schemas.microsoft.com/office/powerpoint/2010/main" val="115549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0FBE-5E37-4CB0-B41F-249719A8630A}"/>
              </a:ext>
            </a:extLst>
          </p:cNvPr>
          <p:cNvSpPr>
            <a:spLocks noGrp="1"/>
          </p:cNvSpPr>
          <p:nvPr>
            <p:ph type="title"/>
          </p:nvPr>
        </p:nvSpPr>
        <p:spPr/>
        <p:txBody>
          <a:bodyPr/>
          <a:lstStyle/>
          <a:p>
            <a:r>
              <a:rPr lang="en-US" dirty="0"/>
              <a:t>What is the value of a HCV?</a:t>
            </a:r>
          </a:p>
        </p:txBody>
      </p:sp>
      <p:sp>
        <p:nvSpPr>
          <p:cNvPr id="3" name="Content Placeholder 2">
            <a:extLst>
              <a:ext uri="{FF2B5EF4-FFF2-40B4-BE49-F238E27FC236}">
                <a16:creationId xmlns:a16="http://schemas.microsoft.com/office/drawing/2014/main" id="{CF780BDB-891A-4719-BA9B-E145FFEC9C69}"/>
              </a:ext>
            </a:extLst>
          </p:cNvPr>
          <p:cNvSpPr>
            <a:spLocks noGrp="1"/>
          </p:cNvSpPr>
          <p:nvPr>
            <p:ph idx="1"/>
          </p:nvPr>
        </p:nvSpPr>
        <p:spPr/>
        <p:txBody>
          <a:bodyPr/>
          <a:lstStyle/>
          <a:p>
            <a:r>
              <a:rPr lang="en-US" dirty="0"/>
              <a:t>The value is determined by the PHA and is based on the existing Fair Market Rents (FMRs).</a:t>
            </a:r>
          </a:p>
          <a:p>
            <a:r>
              <a:rPr lang="en-US" dirty="0"/>
              <a:t>FMRs published annually by HUD (link on resource page)</a:t>
            </a:r>
          </a:p>
          <a:p>
            <a:r>
              <a:rPr lang="en-US" dirty="0"/>
              <a:t>The PHA sets value at between 90 – 110% of the FMR for the appropriate unit or voucher size and is called the </a:t>
            </a:r>
            <a:r>
              <a:rPr lang="en-US" u="sng" dirty="0"/>
              <a:t>Payment Standard</a:t>
            </a:r>
            <a:r>
              <a:rPr lang="en-US" dirty="0"/>
              <a:t>.</a:t>
            </a:r>
          </a:p>
          <a:p>
            <a:r>
              <a:rPr lang="en-US" dirty="0"/>
              <a:t>Payment Standard is updated annually</a:t>
            </a:r>
          </a:p>
          <a:p>
            <a:endParaRPr lang="en-US" dirty="0"/>
          </a:p>
        </p:txBody>
      </p:sp>
      <p:sp>
        <p:nvSpPr>
          <p:cNvPr id="4" name="Slide Number Placeholder 3">
            <a:extLst>
              <a:ext uri="{FF2B5EF4-FFF2-40B4-BE49-F238E27FC236}">
                <a16:creationId xmlns:a16="http://schemas.microsoft.com/office/drawing/2014/main" id="{D60DFE7F-DD49-4C5F-ADC9-E49B3E491B9E}"/>
              </a:ext>
            </a:extLst>
          </p:cNvPr>
          <p:cNvSpPr>
            <a:spLocks noGrp="1"/>
          </p:cNvSpPr>
          <p:nvPr>
            <p:ph type="sldNum" sz="quarter" idx="12"/>
          </p:nvPr>
        </p:nvSpPr>
        <p:spPr/>
        <p:txBody>
          <a:bodyPr/>
          <a:lstStyle/>
          <a:p>
            <a:fld id="{84685E14-3D72-4BDD-9376-7B3416E2E802}" type="slidenum">
              <a:rPr lang="en-US" smtClean="0"/>
              <a:pPr/>
              <a:t>14</a:t>
            </a:fld>
            <a:endParaRPr lang="en-US" dirty="0"/>
          </a:p>
        </p:txBody>
      </p:sp>
    </p:spTree>
    <p:extLst>
      <p:ext uri="{BB962C8B-B14F-4D97-AF65-F5344CB8AC3E}">
        <p14:creationId xmlns:p14="http://schemas.microsoft.com/office/powerpoint/2010/main" val="402509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0917-86D8-4A81-B538-205802E9EE7C}"/>
              </a:ext>
            </a:extLst>
          </p:cNvPr>
          <p:cNvSpPr>
            <a:spLocks noGrp="1"/>
          </p:cNvSpPr>
          <p:nvPr>
            <p:ph type="title"/>
          </p:nvPr>
        </p:nvSpPr>
        <p:spPr/>
        <p:txBody>
          <a:bodyPr/>
          <a:lstStyle/>
          <a:p>
            <a:r>
              <a:rPr lang="en-US" dirty="0"/>
              <a:t>Value of HCV - example</a:t>
            </a:r>
          </a:p>
        </p:txBody>
      </p:sp>
      <p:sp>
        <p:nvSpPr>
          <p:cNvPr id="3" name="Content Placeholder 2">
            <a:extLst>
              <a:ext uri="{FF2B5EF4-FFF2-40B4-BE49-F238E27FC236}">
                <a16:creationId xmlns:a16="http://schemas.microsoft.com/office/drawing/2014/main" id="{D950B19D-840F-4FD8-8943-A738CA1B8B7C}"/>
              </a:ext>
            </a:extLst>
          </p:cNvPr>
          <p:cNvSpPr>
            <a:spLocks noGrp="1"/>
          </p:cNvSpPr>
          <p:nvPr>
            <p:ph idx="1"/>
          </p:nvPr>
        </p:nvSpPr>
        <p:spPr/>
        <p:txBody>
          <a:bodyPr/>
          <a:lstStyle/>
          <a:p>
            <a:pPr algn="l"/>
            <a:r>
              <a:rPr lang="en-US" dirty="0">
                <a:latin typeface="Mulish-Regular"/>
              </a:rPr>
              <a:t>P</a:t>
            </a:r>
            <a:r>
              <a:rPr lang="en-US" b="0" i="0" dirty="0">
                <a:effectLst/>
                <a:latin typeface="Mulish-Regular"/>
              </a:rPr>
              <a:t>ayment standard of a two-bedroom apartment is $2,000.00 and your household monthly adjusted income is $1,000, a PHA will pay a maximum of $1,700.</a:t>
            </a:r>
          </a:p>
          <a:p>
            <a:pPr algn="l"/>
            <a:r>
              <a:rPr lang="en-US" b="0" i="0" dirty="0">
                <a:effectLst/>
                <a:latin typeface="Mulish-Regular"/>
              </a:rPr>
              <a:t> $2,000 Payment Standard</a:t>
            </a:r>
          </a:p>
          <a:p>
            <a:pPr algn="l"/>
            <a:r>
              <a:rPr lang="en-US" b="0" i="0" u="sng" dirty="0">
                <a:effectLst/>
                <a:latin typeface="Mulish-Regular"/>
              </a:rPr>
              <a:t>- $300 </a:t>
            </a:r>
            <a:r>
              <a:rPr lang="en-US" b="0" i="0" dirty="0">
                <a:effectLst/>
                <a:latin typeface="Mulish-Regular"/>
              </a:rPr>
              <a:t>(30% of $1,000; amount family will pay)</a:t>
            </a:r>
          </a:p>
          <a:p>
            <a:pPr algn="l"/>
            <a:r>
              <a:rPr lang="en-US" b="0" i="0" dirty="0">
                <a:effectLst/>
                <a:latin typeface="Mulish-Regular"/>
              </a:rPr>
              <a:t> = $1,700 (maximum amount BHA will pay toward your rent)</a:t>
            </a:r>
          </a:p>
          <a:p>
            <a:endParaRPr lang="en-US" dirty="0"/>
          </a:p>
        </p:txBody>
      </p:sp>
      <p:sp>
        <p:nvSpPr>
          <p:cNvPr id="4" name="Slide Number Placeholder 3">
            <a:extLst>
              <a:ext uri="{FF2B5EF4-FFF2-40B4-BE49-F238E27FC236}">
                <a16:creationId xmlns:a16="http://schemas.microsoft.com/office/drawing/2014/main" id="{AB2BBC98-C841-4EA4-8AFD-7618E9D2FC13}"/>
              </a:ext>
            </a:extLst>
          </p:cNvPr>
          <p:cNvSpPr>
            <a:spLocks noGrp="1"/>
          </p:cNvSpPr>
          <p:nvPr>
            <p:ph type="sldNum" sz="quarter" idx="12"/>
          </p:nvPr>
        </p:nvSpPr>
        <p:spPr/>
        <p:txBody>
          <a:bodyPr/>
          <a:lstStyle/>
          <a:p>
            <a:fld id="{84685E14-3D72-4BDD-9376-7B3416E2E802}" type="slidenum">
              <a:rPr lang="en-US" smtClean="0"/>
              <a:pPr/>
              <a:t>15</a:t>
            </a:fld>
            <a:endParaRPr lang="en-US" dirty="0"/>
          </a:p>
        </p:txBody>
      </p:sp>
    </p:spTree>
    <p:extLst>
      <p:ext uri="{BB962C8B-B14F-4D97-AF65-F5344CB8AC3E}">
        <p14:creationId xmlns:p14="http://schemas.microsoft.com/office/powerpoint/2010/main" val="104684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9E4E-7427-4620-A6C4-125F18783544}"/>
              </a:ext>
            </a:extLst>
          </p:cNvPr>
          <p:cNvSpPr>
            <a:spLocks noGrp="1"/>
          </p:cNvSpPr>
          <p:nvPr>
            <p:ph type="title"/>
          </p:nvPr>
        </p:nvSpPr>
        <p:spPr>
          <a:xfrm>
            <a:off x="457200" y="274638"/>
            <a:ext cx="8229600" cy="999359"/>
          </a:xfrm>
        </p:spPr>
        <p:txBody>
          <a:bodyPr/>
          <a:lstStyle/>
          <a:p>
            <a:r>
              <a:rPr lang="en-US" dirty="0"/>
              <a:t>Links to HUD Resources</a:t>
            </a:r>
          </a:p>
        </p:txBody>
      </p:sp>
      <p:sp>
        <p:nvSpPr>
          <p:cNvPr id="3" name="Content Placeholder 2">
            <a:extLst>
              <a:ext uri="{FF2B5EF4-FFF2-40B4-BE49-F238E27FC236}">
                <a16:creationId xmlns:a16="http://schemas.microsoft.com/office/drawing/2014/main" id="{83181A6E-FF28-45B9-96C5-FD7D9D1769B1}"/>
              </a:ext>
            </a:extLst>
          </p:cNvPr>
          <p:cNvSpPr>
            <a:spLocks noGrp="1"/>
          </p:cNvSpPr>
          <p:nvPr>
            <p:ph idx="1"/>
          </p:nvPr>
        </p:nvSpPr>
        <p:spPr>
          <a:xfrm>
            <a:off x="457200" y="1160980"/>
            <a:ext cx="8229600" cy="5032787"/>
          </a:xfrm>
        </p:spPr>
        <p:txBody>
          <a:bodyPr/>
          <a:lstStyle/>
          <a:p>
            <a:endParaRPr lang="en-US" sz="1400" dirty="0"/>
          </a:p>
          <a:p>
            <a:r>
              <a:rPr lang="en-US" sz="2400" b="1" dirty="0"/>
              <a:t>HOUSING CHOICE VOUCHERS FACT SHEET</a:t>
            </a:r>
          </a:p>
          <a:p>
            <a:pPr lvl="1"/>
            <a:r>
              <a:rPr lang="en-US" sz="1600" dirty="0">
                <a:hlinkClick r:id="rId2"/>
              </a:rPr>
              <a:t>https://www.hud.gov/program_offices/public_indian_housing/programs/hcv/about/fact_sheet</a:t>
            </a:r>
            <a:endParaRPr lang="en-US" sz="1600" dirty="0"/>
          </a:p>
          <a:p>
            <a:pPr lvl="1"/>
            <a:r>
              <a:rPr lang="en-US" sz="1600" dirty="0">
                <a:hlinkClick r:id="rId3"/>
              </a:rPr>
              <a:t>https://www.hud.gov/sites/dfiles/PIH/documents/HCV_Fact_Sheet_Landlords.pdf</a:t>
            </a:r>
            <a:endParaRPr lang="en-US" sz="1600" dirty="0"/>
          </a:p>
          <a:p>
            <a:endParaRPr lang="en-US" sz="1400" dirty="0"/>
          </a:p>
          <a:p>
            <a:r>
              <a:rPr lang="en-US" sz="2400" b="1" dirty="0"/>
              <a:t>HUD'S PUBLIC HOUSING PROGRAM</a:t>
            </a:r>
          </a:p>
          <a:p>
            <a:pPr lvl="1"/>
            <a:r>
              <a:rPr lang="en-US" sz="1600" dirty="0">
                <a:hlinkClick r:id="rId4"/>
              </a:rPr>
              <a:t>HTTPS://WWW.HUD.GOV/TOPICS/RENTAL_ASSISTANCE/PHPROG</a:t>
            </a:r>
            <a:endParaRPr lang="en-US" sz="1600" dirty="0"/>
          </a:p>
          <a:p>
            <a:pPr lvl="1"/>
            <a:endParaRPr lang="en-US" sz="1600" dirty="0"/>
          </a:p>
          <a:p>
            <a:r>
              <a:rPr lang="en-US" sz="2400" b="1" dirty="0"/>
              <a:t>INCOME LIMITS</a:t>
            </a:r>
          </a:p>
          <a:p>
            <a:pPr lvl="1"/>
            <a:r>
              <a:rPr lang="en-US" sz="1600" dirty="0">
                <a:hlinkClick r:id="rId5"/>
              </a:rPr>
              <a:t>HTTPS://WWW.HUDUSER.GOV/PORTAL/DATASETS/IL.HTML</a:t>
            </a:r>
            <a:r>
              <a:rPr lang="en-US" sz="1600" dirty="0"/>
              <a:t> </a:t>
            </a:r>
          </a:p>
          <a:p>
            <a:endParaRPr lang="en-US" sz="2400" b="1" dirty="0"/>
          </a:p>
          <a:p>
            <a:r>
              <a:rPr lang="en-US" sz="2400" b="1" dirty="0"/>
              <a:t>FAIR MARKET RENTS</a:t>
            </a:r>
          </a:p>
          <a:p>
            <a:pPr lvl="1"/>
            <a:r>
              <a:rPr lang="en-US" sz="2000" dirty="0">
                <a:hlinkClick r:id="rId6"/>
              </a:rPr>
              <a:t>https://www.huduser.gov/portal/datasets/fmr.html</a:t>
            </a:r>
            <a:endParaRPr lang="en-US" sz="2000" dirty="0"/>
          </a:p>
          <a:p>
            <a:endParaRPr lang="en-US" sz="1400" dirty="0"/>
          </a:p>
        </p:txBody>
      </p:sp>
      <p:sp>
        <p:nvSpPr>
          <p:cNvPr id="4" name="Slide Number Placeholder 3">
            <a:extLst>
              <a:ext uri="{FF2B5EF4-FFF2-40B4-BE49-F238E27FC236}">
                <a16:creationId xmlns:a16="http://schemas.microsoft.com/office/drawing/2014/main" id="{E47505F6-C6F3-41AF-963B-AAB205503A8E}"/>
              </a:ext>
            </a:extLst>
          </p:cNvPr>
          <p:cNvSpPr>
            <a:spLocks noGrp="1"/>
          </p:cNvSpPr>
          <p:nvPr>
            <p:ph type="sldNum" sz="quarter" idx="12"/>
          </p:nvPr>
        </p:nvSpPr>
        <p:spPr/>
        <p:txBody>
          <a:bodyPr/>
          <a:lstStyle/>
          <a:p>
            <a:fld id="{84685E14-3D72-4BDD-9376-7B3416E2E802}" type="slidenum">
              <a:rPr lang="en-US" smtClean="0"/>
              <a:pPr/>
              <a:t>16</a:t>
            </a:fld>
            <a:endParaRPr lang="en-US" dirty="0"/>
          </a:p>
        </p:txBody>
      </p:sp>
    </p:spTree>
    <p:extLst>
      <p:ext uri="{BB962C8B-B14F-4D97-AF65-F5344CB8AC3E}">
        <p14:creationId xmlns:p14="http://schemas.microsoft.com/office/powerpoint/2010/main" val="420502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1EA1-AB6D-441A-8451-2A21D18BE42F}"/>
              </a:ext>
            </a:extLst>
          </p:cNvPr>
          <p:cNvSpPr>
            <a:spLocks noGrp="1"/>
          </p:cNvSpPr>
          <p:nvPr>
            <p:ph type="title"/>
          </p:nvPr>
        </p:nvSpPr>
        <p:spPr/>
        <p:txBody>
          <a:bodyPr/>
          <a:lstStyle/>
          <a:p>
            <a:r>
              <a:rPr lang="en-US" dirty="0"/>
              <a:t>HUD’s Office of Public &amp; Indian Housing</a:t>
            </a:r>
          </a:p>
        </p:txBody>
      </p:sp>
      <p:sp>
        <p:nvSpPr>
          <p:cNvPr id="3" name="Content Placeholder 2">
            <a:extLst>
              <a:ext uri="{FF2B5EF4-FFF2-40B4-BE49-F238E27FC236}">
                <a16:creationId xmlns:a16="http://schemas.microsoft.com/office/drawing/2014/main" id="{304244DD-7898-423F-8886-B671B01C65AC}"/>
              </a:ext>
            </a:extLst>
          </p:cNvPr>
          <p:cNvSpPr>
            <a:spLocks noGrp="1"/>
          </p:cNvSpPr>
          <p:nvPr>
            <p:ph idx="1"/>
          </p:nvPr>
        </p:nvSpPr>
        <p:spPr/>
        <p:txBody>
          <a:bodyPr/>
          <a:lstStyle/>
          <a:p>
            <a:r>
              <a:rPr lang="en-US" dirty="0"/>
              <a:t>The Office of Public and Indian Housing (PIH) ensures safe, decent, and affordable housing, creates opportunities for residents' self-sufficiency and economic independence, and assures the fiscal integrity of all program participants.</a:t>
            </a:r>
          </a:p>
          <a:p>
            <a:endParaRPr lang="en-US" dirty="0"/>
          </a:p>
          <a:p>
            <a:pPr algn="ctr"/>
            <a:r>
              <a:rPr lang="en-US" b="1" dirty="0"/>
              <a:t>PIH Office Administers the following programs:</a:t>
            </a:r>
            <a:endParaRPr lang="en-US" dirty="0"/>
          </a:p>
          <a:p>
            <a:pPr algn="ctr"/>
            <a:r>
              <a:rPr lang="en-US" dirty="0">
                <a:hlinkClick r:id="rId2"/>
              </a:rPr>
              <a:t>Public Housing</a:t>
            </a:r>
            <a:endParaRPr lang="en-US" dirty="0"/>
          </a:p>
          <a:p>
            <a:pPr algn="ctr"/>
            <a:r>
              <a:rPr lang="en-US" dirty="0">
                <a:hlinkClick r:id="rId3"/>
              </a:rPr>
              <a:t>Housing Choice Voucher</a:t>
            </a:r>
            <a:endParaRPr lang="en-US" dirty="0"/>
          </a:p>
        </p:txBody>
      </p:sp>
      <p:sp>
        <p:nvSpPr>
          <p:cNvPr id="4" name="Slide Number Placeholder 3">
            <a:extLst>
              <a:ext uri="{FF2B5EF4-FFF2-40B4-BE49-F238E27FC236}">
                <a16:creationId xmlns:a16="http://schemas.microsoft.com/office/drawing/2014/main" id="{62820D70-7B65-45F8-97E8-670D9E7F01D8}"/>
              </a:ext>
            </a:extLst>
          </p:cNvPr>
          <p:cNvSpPr>
            <a:spLocks noGrp="1"/>
          </p:cNvSpPr>
          <p:nvPr>
            <p:ph type="sldNum" sz="quarter" idx="12"/>
          </p:nvPr>
        </p:nvSpPr>
        <p:spPr/>
        <p:txBody>
          <a:bodyPr/>
          <a:lstStyle/>
          <a:p>
            <a:fld id="{84685E14-3D72-4BDD-9376-7B3416E2E802}" type="slidenum">
              <a:rPr lang="en-US" smtClean="0"/>
              <a:pPr/>
              <a:t>2</a:t>
            </a:fld>
            <a:endParaRPr lang="en-US" dirty="0"/>
          </a:p>
        </p:txBody>
      </p:sp>
    </p:spTree>
    <p:extLst>
      <p:ext uri="{BB962C8B-B14F-4D97-AF65-F5344CB8AC3E}">
        <p14:creationId xmlns:p14="http://schemas.microsoft.com/office/powerpoint/2010/main" val="72321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718B-5C25-45B6-A4D1-7EDEEFDE4B9B}"/>
              </a:ext>
            </a:extLst>
          </p:cNvPr>
          <p:cNvSpPr>
            <a:spLocks noGrp="1"/>
          </p:cNvSpPr>
          <p:nvPr>
            <p:ph type="title"/>
          </p:nvPr>
        </p:nvSpPr>
        <p:spPr/>
        <p:txBody>
          <a:bodyPr/>
          <a:lstStyle/>
          <a:p>
            <a:r>
              <a:rPr lang="en-US" dirty="0"/>
              <a:t>PIH Programs Overview</a:t>
            </a:r>
          </a:p>
        </p:txBody>
      </p:sp>
      <p:sp>
        <p:nvSpPr>
          <p:cNvPr id="3" name="Content Placeholder 2">
            <a:extLst>
              <a:ext uri="{FF2B5EF4-FFF2-40B4-BE49-F238E27FC236}">
                <a16:creationId xmlns:a16="http://schemas.microsoft.com/office/drawing/2014/main" id="{8F5AE495-CA5B-4F71-A5C8-E96A8262DAC5}"/>
              </a:ext>
            </a:extLst>
          </p:cNvPr>
          <p:cNvSpPr>
            <a:spLocks noGrp="1"/>
          </p:cNvSpPr>
          <p:nvPr>
            <p:ph idx="1"/>
          </p:nvPr>
        </p:nvSpPr>
        <p:spPr>
          <a:xfrm>
            <a:off x="457200" y="1162051"/>
            <a:ext cx="8229600" cy="5031716"/>
          </a:xfrm>
        </p:spPr>
        <p:txBody>
          <a:bodyPr/>
          <a:lstStyle/>
          <a:p>
            <a:pPr marL="0" indent="0" algn="ctr">
              <a:spcAft>
                <a:spcPts val="600"/>
              </a:spcAft>
              <a:buNone/>
            </a:pPr>
            <a:r>
              <a:rPr lang="en-US" sz="2600" u="sng" cap="small" dirty="0"/>
              <a:t>Housing Choice Vouchers</a:t>
            </a:r>
          </a:p>
          <a:p>
            <a:r>
              <a:rPr lang="en-US" sz="2000" dirty="0"/>
              <a:t>Government program assisting very low-income families, the elderly, and the disabled to afford decent, safe, and sanitary housing in the private market. The family or individual participants can find their own housing, including single family homes, townhouses and apartments.</a:t>
            </a:r>
          </a:p>
          <a:p>
            <a:endParaRPr lang="en-US" sz="2000" dirty="0"/>
          </a:p>
          <a:p>
            <a:r>
              <a:rPr lang="en-US" sz="2000" dirty="0"/>
              <a:t>Housing choice vouchers are administered locally by public housing agencies (PHAs). The PHAs contract with HUD to administer the voucher program.</a:t>
            </a:r>
          </a:p>
          <a:p>
            <a:endParaRPr lang="en-US" sz="2000" dirty="0"/>
          </a:p>
          <a:p>
            <a:r>
              <a:rPr lang="en-US" sz="2000" dirty="0"/>
              <a:t>A housing subsidy is paid to the landlord directly by the PHA on behalf of the recipient(s). The family pays the difference between the actual rent charged by the landlord and the amount subsidized by the program. Under certain circumstances, if authorized by the PHA, a family may use its voucher to purchase a modest home</a:t>
            </a:r>
            <a:r>
              <a:rPr lang="en-US" sz="1400" dirty="0"/>
              <a:t>.</a:t>
            </a:r>
          </a:p>
          <a:p>
            <a:endParaRPr lang="en-US" sz="1000" dirty="0"/>
          </a:p>
        </p:txBody>
      </p:sp>
      <p:sp>
        <p:nvSpPr>
          <p:cNvPr id="5" name="Slide Number Placeholder 4">
            <a:extLst>
              <a:ext uri="{FF2B5EF4-FFF2-40B4-BE49-F238E27FC236}">
                <a16:creationId xmlns:a16="http://schemas.microsoft.com/office/drawing/2014/main" id="{18E95324-ABFD-459B-99C7-A611842AC250}"/>
              </a:ext>
            </a:extLst>
          </p:cNvPr>
          <p:cNvSpPr>
            <a:spLocks noGrp="1"/>
          </p:cNvSpPr>
          <p:nvPr>
            <p:ph type="sldNum" sz="quarter" idx="12"/>
          </p:nvPr>
        </p:nvSpPr>
        <p:spPr/>
        <p:txBody>
          <a:bodyPr/>
          <a:lstStyle/>
          <a:p>
            <a:fld id="{8A24DA3A-2392-4DD2-A597-A5BACA37D5AD}" type="slidenum">
              <a:rPr lang="en-US" smtClean="0"/>
              <a:pPr/>
              <a:t>3</a:t>
            </a:fld>
            <a:endParaRPr lang="en-US" dirty="0"/>
          </a:p>
        </p:txBody>
      </p:sp>
    </p:spTree>
    <p:extLst>
      <p:ext uri="{BB962C8B-B14F-4D97-AF65-F5344CB8AC3E}">
        <p14:creationId xmlns:p14="http://schemas.microsoft.com/office/powerpoint/2010/main" val="71091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a typeface="ＭＳ Ｐゴシック"/>
              </a:rPr>
              <a:t>Housing Choice Vouchers Facts</a:t>
            </a:r>
            <a:endParaRPr lang="en-US" sz="3600" dirty="0"/>
          </a:p>
        </p:txBody>
      </p:sp>
      <p:sp>
        <p:nvSpPr>
          <p:cNvPr id="3" name="Content Placeholder 2"/>
          <p:cNvSpPr>
            <a:spLocks noGrp="1"/>
          </p:cNvSpPr>
          <p:nvPr>
            <p:ph idx="1"/>
          </p:nvPr>
        </p:nvSpPr>
        <p:spPr>
          <a:xfrm>
            <a:off x="457200" y="1562100"/>
            <a:ext cx="8229600" cy="4210050"/>
          </a:xfrm>
        </p:spPr>
        <p:txBody>
          <a:bodyPr/>
          <a:lstStyle/>
          <a:p>
            <a:pPr marL="0" indent="0" algn="ctr">
              <a:spcAft>
                <a:spcPts val="1200"/>
              </a:spcAft>
              <a:buNone/>
            </a:pPr>
            <a:r>
              <a:rPr lang="en-US" sz="2600" b="1" u="sng" cap="small" dirty="0">
                <a:cs typeface="Calibri"/>
              </a:rPr>
              <a:t>Eligibility</a:t>
            </a:r>
          </a:p>
          <a:p>
            <a:pPr>
              <a:spcAft>
                <a:spcPts val="600"/>
              </a:spcAft>
            </a:pPr>
            <a:r>
              <a:rPr lang="en-US" sz="2000" dirty="0">
                <a:cs typeface="Calibri"/>
              </a:rPr>
              <a:t>Determined by the PHA based on the total annual gross income and family size. In general, the family's income may not exceed 50% of the median income for the metropolitan area in which the family chooses to live. By law, a PHA must provide 75 percent of its voucher to applicants whose incomes do not exceed 30 percent of the area median income. </a:t>
            </a:r>
          </a:p>
          <a:p>
            <a:pPr>
              <a:spcAft>
                <a:spcPts val="600"/>
              </a:spcAft>
            </a:pPr>
            <a:endParaRPr lang="en-US" sz="2000" dirty="0">
              <a:cs typeface="Calibri"/>
            </a:endParaRPr>
          </a:p>
          <a:p>
            <a:pPr>
              <a:spcAft>
                <a:spcPts val="600"/>
              </a:spcAft>
            </a:pPr>
            <a:r>
              <a:rPr lang="en-US" sz="2000" dirty="0">
                <a:cs typeface="Calibri"/>
              </a:rPr>
              <a:t>If eligible, a family applies and will be placed on a waiting list, unless it is able to assist you immediately. Once your name is reached on the waiting list, the PHA will contact family and issue a housing choice voucher.</a:t>
            </a:r>
          </a:p>
          <a:p>
            <a:pPr>
              <a:spcAft>
                <a:spcPts val="600"/>
              </a:spcAft>
            </a:pPr>
            <a:endParaRPr lang="en-US" sz="2000" dirty="0">
              <a:cs typeface="Calibri"/>
            </a:endParaRPr>
          </a:p>
          <a:p>
            <a:pPr lvl="1"/>
            <a:endParaRPr lang="en-US" sz="1600" dirty="0">
              <a:cs typeface="Calibri"/>
            </a:endParaRPr>
          </a:p>
          <a:p>
            <a:pPr lvl="1"/>
            <a:endParaRPr lang="en-US" sz="600" dirty="0">
              <a:cs typeface="Calibri"/>
            </a:endParaRPr>
          </a:p>
          <a:p>
            <a:pPr lvl="1"/>
            <a:endParaRPr lang="en-US" sz="1800" dirty="0">
              <a:cs typeface="Calibri"/>
            </a:endParaRPr>
          </a:p>
          <a:p>
            <a:endParaRPr lang="en-US" sz="2600" dirty="0">
              <a:cs typeface="Calibri"/>
            </a:endParaRPr>
          </a:p>
          <a:p>
            <a:pPr lvl="1"/>
            <a:endParaRPr lang="en-US" dirty="0">
              <a:cs typeface="Calibri"/>
            </a:endParaRPr>
          </a:p>
          <a:p>
            <a:pPr lvl="1"/>
            <a:endParaRPr lang="en-US" dirty="0">
              <a:cs typeface="Calibri"/>
            </a:endParaRPr>
          </a:p>
          <a:p>
            <a:pPr marL="457200" lvl="1" indent="0">
              <a:buNone/>
            </a:pPr>
            <a:endParaRPr lang="en-US" dirty="0">
              <a:cs typeface="Calibri"/>
            </a:endParaRPr>
          </a:p>
        </p:txBody>
      </p:sp>
      <p:sp>
        <p:nvSpPr>
          <p:cNvPr id="4" name="Slide Number Placeholder 3"/>
          <p:cNvSpPr>
            <a:spLocks noGrp="1"/>
          </p:cNvSpPr>
          <p:nvPr>
            <p:ph type="sldNum" sz="quarter" idx="12"/>
          </p:nvPr>
        </p:nvSpPr>
        <p:spPr/>
        <p:txBody>
          <a:bodyPr/>
          <a:lstStyle/>
          <a:p>
            <a:fld id="{84685E14-3D72-4BDD-9376-7B3416E2E802}" type="slidenum">
              <a:rPr lang="en-US" smtClean="0"/>
              <a:pPr/>
              <a:t>4</a:t>
            </a:fld>
            <a:endParaRPr lang="en-US" dirty="0"/>
          </a:p>
        </p:txBody>
      </p:sp>
    </p:spTree>
    <p:extLst>
      <p:ext uri="{BB962C8B-B14F-4D97-AF65-F5344CB8AC3E}">
        <p14:creationId xmlns:p14="http://schemas.microsoft.com/office/powerpoint/2010/main" val="248594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28D2-1988-439E-AB21-389AFA729F1E}"/>
              </a:ext>
            </a:extLst>
          </p:cNvPr>
          <p:cNvSpPr>
            <a:spLocks noGrp="1"/>
          </p:cNvSpPr>
          <p:nvPr>
            <p:ph type="title"/>
          </p:nvPr>
        </p:nvSpPr>
        <p:spPr/>
        <p:txBody>
          <a:bodyPr/>
          <a:lstStyle/>
          <a:p>
            <a:r>
              <a:rPr lang="en-US" dirty="0">
                <a:ea typeface="ＭＳ Ｐゴシック"/>
              </a:rPr>
              <a:t>Housing Choice Vouchers Facts</a:t>
            </a:r>
            <a:endParaRPr lang="en-US" sz="2200" dirty="0"/>
          </a:p>
        </p:txBody>
      </p:sp>
      <p:sp>
        <p:nvSpPr>
          <p:cNvPr id="3" name="Content Placeholder 2">
            <a:extLst>
              <a:ext uri="{FF2B5EF4-FFF2-40B4-BE49-F238E27FC236}">
                <a16:creationId xmlns:a16="http://schemas.microsoft.com/office/drawing/2014/main" id="{483DC1BF-9B35-4123-AD55-B366FCBB5F76}"/>
              </a:ext>
            </a:extLst>
          </p:cNvPr>
          <p:cNvSpPr>
            <a:spLocks noGrp="1"/>
          </p:cNvSpPr>
          <p:nvPr>
            <p:ph idx="1"/>
          </p:nvPr>
        </p:nvSpPr>
        <p:spPr/>
        <p:txBody>
          <a:bodyPr/>
          <a:lstStyle/>
          <a:p>
            <a:pPr marL="0" indent="0" algn="ctr">
              <a:spcAft>
                <a:spcPts val="600"/>
              </a:spcAft>
              <a:buNone/>
            </a:pPr>
            <a:r>
              <a:rPr lang="en-US" sz="2600" b="1" u="sng" cap="small" dirty="0">
                <a:cs typeface="Calibri"/>
              </a:rPr>
              <a:t>Finding Housing</a:t>
            </a:r>
          </a:p>
          <a:p>
            <a:r>
              <a:rPr lang="en-US" sz="2000" dirty="0"/>
              <a:t>Once a Section 8 voucher is issued the PHA gives the assisted family at least 60 days to obtain housing.  </a:t>
            </a:r>
            <a:r>
              <a:rPr lang="en-US" sz="2000" dirty="0">
                <a:cs typeface="Calibri"/>
              </a:rPr>
              <a:t>Under certain circumstances the PHA may grant extensions, usually in 30 increments.</a:t>
            </a:r>
          </a:p>
          <a:p>
            <a:pPr marL="0" indent="0" algn="ctr">
              <a:spcAft>
                <a:spcPts val="600"/>
              </a:spcAft>
              <a:buNone/>
            </a:pPr>
            <a:r>
              <a:rPr lang="en-US" sz="2600" b="1" u="sng" cap="small" dirty="0"/>
              <a:t>Portability</a:t>
            </a:r>
            <a:r>
              <a:rPr lang="en-US" b="1" dirty="0"/>
              <a:t> </a:t>
            </a:r>
          </a:p>
          <a:p>
            <a:r>
              <a:rPr lang="en-US" sz="2000" dirty="0"/>
              <a:t>Process through which a family can transfer (port) their rental subsidy to move to a location outside the jurisdiction of the PHA that first issued their voucher.</a:t>
            </a:r>
          </a:p>
          <a:p>
            <a:pPr>
              <a:spcAft>
                <a:spcPts val="600"/>
              </a:spcAft>
            </a:pPr>
            <a:r>
              <a:rPr lang="en-US" sz="2000" dirty="0"/>
              <a:t>New families may not be able to port immediately; they may have to live in the jurisdiction of the initial PHA for a year before they can port. </a:t>
            </a:r>
          </a:p>
          <a:p>
            <a:pPr lvl="1"/>
            <a:r>
              <a:rPr lang="en-US" sz="1700" b="1" dirty="0"/>
              <a:t>Initial PHAs: </a:t>
            </a:r>
            <a:r>
              <a:rPr lang="en-US" sz="1700" dirty="0"/>
              <a:t>PHA that first issued the Section 8 voucher.</a:t>
            </a:r>
          </a:p>
          <a:p>
            <a:pPr lvl="1"/>
            <a:r>
              <a:rPr lang="en-US" sz="1700" b="1" dirty="0"/>
              <a:t>Receiving PHAs:</a:t>
            </a:r>
            <a:r>
              <a:rPr lang="en-US" sz="1700" dirty="0"/>
              <a:t> PHA that administers Section 8 voucher after recipient moves.</a:t>
            </a:r>
          </a:p>
          <a:p>
            <a:endParaRPr lang="en-US" sz="2000" dirty="0">
              <a:cs typeface="Calibri"/>
            </a:endParaRPr>
          </a:p>
          <a:p>
            <a:endParaRPr lang="en-US" dirty="0"/>
          </a:p>
        </p:txBody>
      </p:sp>
      <p:sp>
        <p:nvSpPr>
          <p:cNvPr id="4" name="Slide Number Placeholder 3">
            <a:extLst>
              <a:ext uri="{FF2B5EF4-FFF2-40B4-BE49-F238E27FC236}">
                <a16:creationId xmlns:a16="http://schemas.microsoft.com/office/drawing/2014/main" id="{7DD6D957-083E-4C7B-B02F-C1AFA35F03CF}"/>
              </a:ext>
            </a:extLst>
          </p:cNvPr>
          <p:cNvSpPr>
            <a:spLocks noGrp="1"/>
          </p:cNvSpPr>
          <p:nvPr>
            <p:ph type="sldNum" sz="quarter" idx="12"/>
          </p:nvPr>
        </p:nvSpPr>
        <p:spPr/>
        <p:txBody>
          <a:bodyPr/>
          <a:lstStyle/>
          <a:p>
            <a:fld id="{84685E14-3D72-4BDD-9376-7B3416E2E802}" type="slidenum">
              <a:rPr lang="en-US" smtClean="0"/>
              <a:pPr/>
              <a:t>5</a:t>
            </a:fld>
            <a:endParaRPr lang="en-US" dirty="0"/>
          </a:p>
        </p:txBody>
      </p:sp>
    </p:spTree>
    <p:extLst>
      <p:ext uri="{BB962C8B-B14F-4D97-AF65-F5344CB8AC3E}">
        <p14:creationId xmlns:p14="http://schemas.microsoft.com/office/powerpoint/2010/main" val="232801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75EA-7ACE-484B-BE5C-E52755AE6070}"/>
              </a:ext>
            </a:extLst>
          </p:cNvPr>
          <p:cNvSpPr>
            <a:spLocks noGrp="1"/>
          </p:cNvSpPr>
          <p:nvPr>
            <p:ph type="title"/>
          </p:nvPr>
        </p:nvSpPr>
        <p:spPr/>
        <p:txBody>
          <a:bodyPr/>
          <a:lstStyle/>
          <a:p>
            <a:r>
              <a:rPr lang="en-US" dirty="0"/>
              <a:t>Housing Choice Voucher Facts</a:t>
            </a:r>
          </a:p>
        </p:txBody>
      </p:sp>
      <p:sp>
        <p:nvSpPr>
          <p:cNvPr id="3" name="Content Placeholder 2">
            <a:extLst>
              <a:ext uri="{FF2B5EF4-FFF2-40B4-BE49-F238E27FC236}">
                <a16:creationId xmlns:a16="http://schemas.microsoft.com/office/drawing/2014/main" id="{23C90BD8-920F-424B-A45F-298A8BB648D9}"/>
              </a:ext>
            </a:extLst>
          </p:cNvPr>
          <p:cNvSpPr>
            <a:spLocks noGrp="1"/>
          </p:cNvSpPr>
          <p:nvPr>
            <p:ph idx="1"/>
          </p:nvPr>
        </p:nvSpPr>
        <p:spPr/>
        <p:txBody>
          <a:bodyPr/>
          <a:lstStyle/>
          <a:p>
            <a:pPr marL="0" indent="0" algn="ctr">
              <a:buNone/>
            </a:pPr>
            <a:r>
              <a:rPr lang="en-US" sz="2600" b="1" cap="small" dirty="0"/>
              <a:t>Rent Determination (Family)</a:t>
            </a:r>
          </a:p>
          <a:p>
            <a:pPr>
              <a:spcAft>
                <a:spcPts val="1200"/>
              </a:spcAft>
            </a:pPr>
            <a:r>
              <a:rPr lang="en-US" sz="2000" dirty="0"/>
              <a:t>Rent or Total Tenant Payment (TTP) is based on a family's anticipated gross annual income less deductions, if any. </a:t>
            </a:r>
            <a:r>
              <a:rPr lang="en-US" sz="2000" i="1" u="sng" dirty="0"/>
              <a:t>The formula used in determining the TTP is the highest of the following: 30 percent of the monthly adjusted income; 10 percent of monthly income; welfare rent, if applicable; or a $25 minimum rent or higher amount (up to $50) set by an HA.</a:t>
            </a:r>
          </a:p>
          <a:p>
            <a:r>
              <a:rPr lang="en-US" sz="2000" b="0" i="0" dirty="0">
                <a:solidFill>
                  <a:srgbClr val="000000"/>
                </a:solidFill>
                <a:effectLst/>
                <a:latin typeface="Calibri" panose="020F0502020204030204" pitchFamily="34" charset="0"/>
                <a:cs typeface="Calibri" panose="020F0502020204030204" pitchFamily="34" charset="0"/>
              </a:rPr>
              <a:t>A housing voucher holder is advised of the unit size for which it is eligible based on family size and composition</a:t>
            </a:r>
            <a:r>
              <a:rPr lang="en-US" sz="1200" b="0" i="0" dirty="0">
                <a:solidFill>
                  <a:srgbClr val="000000"/>
                </a:solidFill>
                <a:effectLst/>
                <a:latin typeface="Open Sans Condensed"/>
              </a:rPr>
              <a:t>.</a:t>
            </a:r>
          </a:p>
          <a:p>
            <a:endParaRPr lang="en-US" sz="1800" dirty="0"/>
          </a:p>
        </p:txBody>
      </p:sp>
      <p:sp>
        <p:nvSpPr>
          <p:cNvPr id="4" name="Slide Number Placeholder 3">
            <a:extLst>
              <a:ext uri="{FF2B5EF4-FFF2-40B4-BE49-F238E27FC236}">
                <a16:creationId xmlns:a16="http://schemas.microsoft.com/office/drawing/2014/main" id="{1F00CEC9-EF06-4082-AAC7-D2EB43E96A81}"/>
              </a:ext>
            </a:extLst>
          </p:cNvPr>
          <p:cNvSpPr>
            <a:spLocks noGrp="1"/>
          </p:cNvSpPr>
          <p:nvPr>
            <p:ph type="sldNum" sz="quarter" idx="12"/>
          </p:nvPr>
        </p:nvSpPr>
        <p:spPr/>
        <p:txBody>
          <a:bodyPr/>
          <a:lstStyle/>
          <a:p>
            <a:fld id="{84685E14-3D72-4BDD-9376-7B3416E2E802}" type="slidenum">
              <a:rPr lang="en-US" smtClean="0"/>
              <a:pPr/>
              <a:t>6</a:t>
            </a:fld>
            <a:endParaRPr lang="en-US" dirty="0"/>
          </a:p>
        </p:txBody>
      </p:sp>
    </p:spTree>
    <p:extLst>
      <p:ext uri="{BB962C8B-B14F-4D97-AF65-F5344CB8AC3E}">
        <p14:creationId xmlns:p14="http://schemas.microsoft.com/office/powerpoint/2010/main" val="353468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3A25-0817-4191-8EEA-7F1484027236}"/>
              </a:ext>
            </a:extLst>
          </p:cNvPr>
          <p:cNvSpPr>
            <a:spLocks noGrp="1"/>
          </p:cNvSpPr>
          <p:nvPr>
            <p:ph type="title"/>
          </p:nvPr>
        </p:nvSpPr>
        <p:spPr/>
        <p:txBody>
          <a:bodyPr/>
          <a:lstStyle/>
          <a:p>
            <a:r>
              <a:rPr lang="en-US" dirty="0"/>
              <a:t>Relationships</a:t>
            </a:r>
          </a:p>
        </p:txBody>
      </p:sp>
      <p:pic>
        <p:nvPicPr>
          <p:cNvPr id="6" name="Content Placeholder 5">
            <a:extLst>
              <a:ext uri="{FF2B5EF4-FFF2-40B4-BE49-F238E27FC236}">
                <a16:creationId xmlns:a16="http://schemas.microsoft.com/office/drawing/2014/main" id="{B5FB91D6-BB06-4B95-A920-5829351A211B}"/>
              </a:ext>
            </a:extLst>
          </p:cNvPr>
          <p:cNvPicPr>
            <a:picLocks noGrp="1" noChangeAspect="1"/>
          </p:cNvPicPr>
          <p:nvPr>
            <p:ph idx="1"/>
          </p:nvPr>
        </p:nvPicPr>
        <p:blipFill>
          <a:blip r:embed="rId2"/>
          <a:stretch>
            <a:fillRect/>
          </a:stretch>
        </p:blipFill>
        <p:spPr>
          <a:xfrm>
            <a:off x="457200" y="1619243"/>
            <a:ext cx="8229600" cy="4378338"/>
          </a:xfrm>
        </p:spPr>
      </p:pic>
      <p:sp>
        <p:nvSpPr>
          <p:cNvPr id="4" name="Slide Number Placeholder 3">
            <a:extLst>
              <a:ext uri="{FF2B5EF4-FFF2-40B4-BE49-F238E27FC236}">
                <a16:creationId xmlns:a16="http://schemas.microsoft.com/office/drawing/2014/main" id="{D86F3C6A-DE0B-4402-A425-47FF41162389}"/>
              </a:ext>
            </a:extLst>
          </p:cNvPr>
          <p:cNvSpPr>
            <a:spLocks noGrp="1"/>
          </p:cNvSpPr>
          <p:nvPr>
            <p:ph type="sldNum" sz="quarter" idx="12"/>
          </p:nvPr>
        </p:nvSpPr>
        <p:spPr/>
        <p:txBody>
          <a:bodyPr/>
          <a:lstStyle/>
          <a:p>
            <a:fld id="{84685E14-3D72-4BDD-9376-7B3416E2E802}" type="slidenum">
              <a:rPr lang="en-US" smtClean="0"/>
              <a:pPr/>
              <a:t>7</a:t>
            </a:fld>
            <a:endParaRPr lang="en-US" dirty="0"/>
          </a:p>
        </p:txBody>
      </p:sp>
    </p:spTree>
    <p:extLst>
      <p:ext uri="{BB962C8B-B14F-4D97-AF65-F5344CB8AC3E}">
        <p14:creationId xmlns:p14="http://schemas.microsoft.com/office/powerpoint/2010/main" val="359309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779E-A210-48B4-B164-22E6798F087E}"/>
              </a:ext>
            </a:extLst>
          </p:cNvPr>
          <p:cNvSpPr>
            <a:spLocks noGrp="1"/>
          </p:cNvSpPr>
          <p:nvPr>
            <p:ph type="title"/>
          </p:nvPr>
        </p:nvSpPr>
        <p:spPr/>
        <p:txBody>
          <a:bodyPr/>
          <a:lstStyle/>
          <a:p>
            <a:r>
              <a:rPr lang="en-US" dirty="0"/>
              <a:t>Roles in the HCV program</a:t>
            </a:r>
          </a:p>
        </p:txBody>
      </p:sp>
      <p:sp>
        <p:nvSpPr>
          <p:cNvPr id="3" name="Content Placeholder 2">
            <a:extLst>
              <a:ext uri="{FF2B5EF4-FFF2-40B4-BE49-F238E27FC236}">
                <a16:creationId xmlns:a16="http://schemas.microsoft.com/office/drawing/2014/main" id="{7204151B-5C9B-4C49-9F6F-84668E0D28EB}"/>
              </a:ext>
            </a:extLst>
          </p:cNvPr>
          <p:cNvSpPr>
            <a:spLocks noGrp="1"/>
          </p:cNvSpPr>
          <p:nvPr>
            <p:ph idx="1"/>
          </p:nvPr>
        </p:nvSpPr>
        <p:spPr/>
        <p:txBody>
          <a:bodyPr/>
          <a:lstStyle/>
          <a:p>
            <a:r>
              <a:rPr lang="en-US" b="1" dirty="0">
                <a:solidFill>
                  <a:srgbClr val="000000"/>
                </a:solidFill>
                <a:latin typeface="Open Sans Condensed"/>
              </a:rPr>
              <a:t>T</a:t>
            </a:r>
            <a:r>
              <a:rPr lang="en-US" b="1" i="0" dirty="0">
                <a:solidFill>
                  <a:srgbClr val="000000"/>
                </a:solidFill>
                <a:effectLst/>
                <a:latin typeface="Open Sans Condensed"/>
              </a:rPr>
              <a:t>he tenant, the landlord, the housing agency</a:t>
            </a:r>
            <a:br>
              <a:rPr lang="en-US" dirty="0"/>
            </a:br>
            <a:endParaRPr lang="en-US" dirty="0"/>
          </a:p>
          <a:p>
            <a:pPr marL="0" indent="0">
              <a:buNone/>
            </a:pPr>
            <a:r>
              <a:rPr lang="en-US" b="0" i="0" dirty="0">
                <a:solidFill>
                  <a:srgbClr val="000000"/>
                </a:solidFill>
                <a:effectLst/>
                <a:latin typeface="Open Sans Condensed"/>
              </a:rPr>
              <a:t>	Once a PHA approves an eligible family’s 	housing unit, the family and the landlord sign a 	lease and, at the same time, the landlord and 	the PHA sign a housing assistance payments 	contract that runs for the same term as the 	lease. This means that everyone -- tenant, 	landlord and PHA -- has obligations and 	responsibilities under the voucher program.</a:t>
            </a:r>
            <a:endParaRPr lang="en-US" dirty="0"/>
          </a:p>
        </p:txBody>
      </p:sp>
      <p:sp>
        <p:nvSpPr>
          <p:cNvPr id="4" name="Slide Number Placeholder 3">
            <a:extLst>
              <a:ext uri="{FF2B5EF4-FFF2-40B4-BE49-F238E27FC236}">
                <a16:creationId xmlns:a16="http://schemas.microsoft.com/office/drawing/2014/main" id="{2408FF84-AF44-40DA-A164-32759D820445}"/>
              </a:ext>
            </a:extLst>
          </p:cNvPr>
          <p:cNvSpPr>
            <a:spLocks noGrp="1"/>
          </p:cNvSpPr>
          <p:nvPr>
            <p:ph type="sldNum" sz="quarter" idx="12"/>
          </p:nvPr>
        </p:nvSpPr>
        <p:spPr/>
        <p:txBody>
          <a:bodyPr/>
          <a:lstStyle/>
          <a:p>
            <a:fld id="{84685E14-3D72-4BDD-9376-7B3416E2E802}" type="slidenum">
              <a:rPr lang="en-US" smtClean="0"/>
              <a:pPr/>
              <a:t>8</a:t>
            </a:fld>
            <a:endParaRPr lang="en-US" dirty="0"/>
          </a:p>
        </p:txBody>
      </p:sp>
    </p:spTree>
    <p:extLst>
      <p:ext uri="{BB962C8B-B14F-4D97-AF65-F5344CB8AC3E}">
        <p14:creationId xmlns:p14="http://schemas.microsoft.com/office/powerpoint/2010/main" val="409275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FB50-1BCF-46BB-874A-3264B58F76F8}"/>
              </a:ext>
            </a:extLst>
          </p:cNvPr>
          <p:cNvSpPr>
            <a:spLocks noGrp="1"/>
          </p:cNvSpPr>
          <p:nvPr>
            <p:ph type="title"/>
          </p:nvPr>
        </p:nvSpPr>
        <p:spPr/>
        <p:txBody>
          <a:bodyPr/>
          <a:lstStyle/>
          <a:p>
            <a:r>
              <a:rPr lang="en-US" dirty="0"/>
              <a:t>Roles in the HCV program</a:t>
            </a:r>
            <a:br>
              <a:rPr lang="en-US" dirty="0"/>
            </a:br>
            <a:r>
              <a:rPr lang="en-US" u="sng" dirty="0"/>
              <a:t>Tenant (participant or family)</a:t>
            </a:r>
          </a:p>
        </p:txBody>
      </p:sp>
      <p:sp>
        <p:nvSpPr>
          <p:cNvPr id="3" name="Content Placeholder 2">
            <a:extLst>
              <a:ext uri="{FF2B5EF4-FFF2-40B4-BE49-F238E27FC236}">
                <a16:creationId xmlns:a16="http://schemas.microsoft.com/office/drawing/2014/main" id="{F1AF6D91-210D-42D7-9CD6-E4CE05D29378}"/>
              </a:ext>
            </a:extLst>
          </p:cNvPr>
          <p:cNvSpPr>
            <a:spLocks noGrp="1"/>
          </p:cNvSpPr>
          <p:nvPr>
            <p:ph idx="1"/>
          </p:nvPr>
        </p:nvSpPr>
        <p:spPr/>
        <p:txBody>
          <a:bodyPr/>
          <a:lstStyle/>
          <a:p>
            <a:pPr algn="l"/>
            <a:r>
              <a:rPr lang="en-US" b="0" i="0" dirty="0">
                <a:solidFill>
                  <a:srgbClr val="000000"/>
                </a:solidFill>
                <a:effectLst/>
                <a:latin typeface="Open Sans Condensed"/>
              </a:rPr>
              <a:t>Family selects a housing unit, </a:t>
            </a:r>
          </a:p>
          <a:p>
            <a:pPr algn="l"/>
            <a:r>
              <a:rPr lang="en-US" dirty="0">
                <a:solidFill>
                  <a:srgbClr val="000000"/>
                </a:solidFill>
                <a:latin typeface="Open Sans Condensed"/>
              </a:rPr>
              <a:t>Family </a:t>
            </a:r>
            <a:r>
              <a:rPr lang="en-US" b="0" i="0" dirty="0">
                <a:solidFill>
                  <a:srgbClr val="000000"/>
                </a:solidFill>
                <a:effectLst/>
                <a:latin typeface="Open Sans Condensed"/>
              </a:rPr>
              <a:t>signs a lease with the landlord for at least one year. </a:t>
            </a:r>
          </a:p>
          <a:p>
            <a:pPr algn="l"/>
            <a:r>
              <a:rPr lang="en-US" b="0" i="0" dirty="0">
                <a:solidFill>
                  <a:srgbClr val="000000"/>
                </a:solidFill>
                <a:effectLst/>
                <a:latin typeface="Open Sans Condensed"/>
              </a:rPr>
              <a:t>The tenant may be required to pay a security deposit to the landlord. </a:t>
            </a:r>
          </a:p>
          <a:p>
            <a:pPr algn="l"/>
            <a:r>
              <a:rPr lang="en-US" b="0" i="0" dirty="0">
                <a:solidFill>
                  <a:srgbClr val="000000"/>
                </a:solidFill>
                <a:effectLst/>
                <a:latin typeface="Open Sans Condensed"/>
              </a:rPr>
              <a:t>Family is expected to comply with the lease and the program requirements, pay its share of rent on time, maintain the unit in good condition and notify the PHA of any changes in income or family composition.</a:t>
            </a:r>
          </a:p>
          <a:p>
            <a:endParaRPr lang="en-US" dirty="0"/>
          </a:p>
        </p:txBody>
      </p:sp>
      <p:sp>
        <p:nvSpPr>
          <p:cNvPr id="4" name="Slide Number Placeholder 3">
            <a:extLst>
              <a:ext uri="{FF2B5EF4-FFF2-40B4-BE49-F238E27FC236}">
                <a16:creationId xmlns:a16="http://schemas.microsoft.com/office/drawing/2014/main" id="{CFF45542-AD71-484B-A6D7-AC1DB3B2A610}"/>
              </a:ext>
            </a:extLst>
          </p:cNvPr>
          <p:cNvSpPr>
            <a:spLocks noGrp="1"/>
          </p:cNvSpPr>
          <p:nvPr>
            <p:ph type="sldNum" sz="quarter" idx="12"/>
          </p:nvPr>
        </p:nvSpPr>
        <p:spPr/>
        <p:txBody>
          <a:bodyPr/>
          <a:lstStyle/>
          <a:p>
            <a:fld id="{84685E14-3D72-4BDD-9376-7B3416E2E802}" type="slidenum">
              <a:rPr lang="en-US" smtClean="0"/>
              <a:pPr/>
              <a:t>9</a:t>
            </a:fld>
            <a:endParaRPr lang="en-US" dirty="0"/>
          </a:p>
        </p:txBody>
      </p:sp>
    </p:spTree>
    <p:extLst>
      <p:ext uri="{BB962C8B-B14F-4D97-AF65-F5344CB8AC3E}">
        <p14:creationId xmlns:p14="http://schemas.microsoft.com/office/powerpoint/2010/main" val="1160853254"/>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87BBA91042F24CA69A70C5C4B0455F" ma:contentTypeVersion="12" ma:contentTypeDescription="Create a new document." ma:contentTypeScope="" ma:versionID="bd3201d1b92f98017b7e430584bdcc13">
  <xsd:schema xmlns:xsd="http://www.w3.org/2001/XMLSchema" xmlns:xs="http://www.w3.org/2001/XMLSchema" xmlns:p="http://schemas.microsoft.com/office/2006/metadata/properties" xmlns:ns2="fcc50f2b-efb3-4af3-b045-69210ce4cbd5" xmlns:ns3="34d6010a-cdd1-4602-bc24-824af8307ece" targetNamespace="http://schemas.microsoft.com/office/2006/metadata/properties" ma:root="true" ma:fieldsID="7e393cc3852e41e876bdb4da94476b97" ns2:_="" ns3:_="">
    <xsd:import namespace="fcc50f2b-efb3-4af3-b045-69210ce4cbd5"/>
    <xsd:import namespace="34d6010a-cdd1-4602-bc24-824af8307e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50f2b-efb3-4af3-b045-69210ce4cb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6010a-cdd1-4602-bc24-824af8307e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6E03FD-5330-4546-A96E-F610F49D6C52}">
  <ds:schemaRefs>
    <ds:schemaRef ds:uri="http://schemas.microsoft.com/sharepoint/v3/contenttype/forms"/>
  </ds:schemaRefs>
</ds:datastoreItem>
</file>

<file path=customXml/itemProps2.xml><?xml version="1.0" encoding="utf-8"?>
<ds:datastoreItem xmlns:ds="http://schemas.openxmlformats.org/officeDocument/2006/customXml" ds:itemID="{2F72C8DA-DCE6-432F-9558-D986129F146D}"/>
</file>

<file path=customXml/itemProps3.xml><?xml version="1.0" encoding="utf-8"?>
<ds:datastoreItem xmlns:ds="http://schemas.openxmlformats.org/officeDocument/2006/customXml" ds:itemID="{52597D6E-E292-4590-83A8-D4A3A894919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7e957cc9-bcf1-43db-8962-57ae8a12359c"/>
    <ds:schemaRef ds:uri="http://schemas.microsoft.com/office/2006/metadata/properties"/>
    <ds:schemaRef ds:uri="005dcd68-20c4-4a2b-8b94-65b0ea783c2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HSNG PPT Template_March 21-2013</Template>
  <TotalTime>10232</TotalTime>
  <Words>1264</Words>
  <Application>Microsoft Office PowerPoint</Application>
  <PresentationFormat>Letter Paper (8.5x11 in)</PresentationFormat>
  <Paragraphs>109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Mulish-Regular</vt:lpstr>
      <vt:lpstr>Open Sans Condensed</vt:lpstr>
      <vt:lpstr>Template</vt:lpstr>
      <vt:lpstr> Fundamentals of the Housing Choice Voucher (HCV) Program a/k/a Section 8 or Voucher </vt:lpstr>
      <vt:lpstr>HUD’s Office of Public &amp; Indian Housing</vt:lpstr>
      <vt:lpstr>PIH Programs Overview</vt:lpstr>
      <vt:lpstr>Housing Choice Vouchers Facts</vt:lpstr>
      <vt:lpstr>Housing Choice Vouchers Facts</vt:lpstr>
      <vt:lpstr>Housing Choice Voucher Facts</vt:lpstr>
      <vt:lpstr>Relationships</vt:lpstr>
      <vt:lpstr>Roles in the HCV program</vt:lpstr>
      <vt:lpstr>Roles in the HCV program Tenant (participant or family)</vt:lpstr>
      <vt:lpstr>Roles in the HCV program Landlord</vt:lpstr>
      <vt:lpstr>Roles in the HCV program Housing Authority</vt:lpstr>
      <vt:lpstr>Roles in the HCV program Housing Authority</vt:lpstr>
      <vt:lpstr>Roles in the HCV program  HUD </vt:lpstr>
      <vt:lpstr>What is the value of a HCV?</vt:lpstr>
      <vt:lpstr>Value of HCV - example</vt:lpstr>
      <vt:lpstr>Links to HUD Resources</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Robert.G.Boden@hud.gov</dc:creator>
  <cp:lastModifiedBy>Cwieka, Robert P</cp:lastModifiedBy>
  <cp:revision>665</cp:revision>
  <cp:lastPrinted>2019-10-16T17:22:36Z</cp:lastPrinted>
  <dcterms:created xsi:type="dcterms:W3CDTF">2014-01-30T18:49:31Z</dcterms:created>
  <dcterms:modified xsi:type="dcterms:W3CDTF">2021-03-24T15:04:06Z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0x0101001087BBA91042F24CA69A70C5C4B0455F</vt:lpwstr>
  </property>
</Properties>
</file>